
<file path=[Content_Types].xml><?xml version="1.0" encoding="utf-8"?>
<Types xmlns="http://schemas.openxmlformats.org/package/2006/content-types">
  <Default Extension="emf" ContentType="image/x-emf"/>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notesMasterIdLst>
    <p:notesMasterId r:id="rId25"/>
  </p:notesMasterIdLst>
  <p:sldIdLst>
    <p:sldId id="297" r:id="rId3"/>
    <p:sldId id="846" r:id="rId4"/>
    <p:sldId id="847" r:id="rId5"/>
    <p:sldId id="863" r:id="rId6"/>
    <p:sldId id="848" r:id="rId7"/>
    <p:sldId id="864" r:id="rId8"/>
    <p:sldId id="865" r:id="rId9"/>
    <p:sldId id="866" r:id="rId10"/>
    <p:sldId id="845" r:id="rId11"/>
    <p:sldId id="849" r:id="rId12"/>
    <p:sldId id="850" r:id="rId13"/>
    <p:sldId id="851" r:id="rId14"/>
    <p:sldId id="852" r:id="rId15"/>
    <p:sldId id="853" r:id="rId16"/>
    <p:sldId id="854" r:id="rId17"/>
    <p:sldId id="855" r:id="rId18"/>
    <p:sldId id="856" r:id="rId19"/>
    <p:sldId id="857" r:id="rId20"/>
    <p:sldId id="858" r:id="rId21"/>
    <p:sldId id="859" r:id="rId22"/>
    <p:sldId id="861" r:id="rId23"/>
    <p:sldId id="86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0060"/>
    <a:srgbClr val="0019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02"/>
    <p:restoredTop sz="56667" autoAdjust="0"/>
  </p:normalViewPr>
  <p:slideViewPr>
    <p:cSldViewPr snapToGrid="0" snapToObjects="1">
      <p:cViewPr varScale="1">
        <p:scale>
          <a:sx n="69" d="100"/>
          <a:sy n="69" d="100"/>
        </p:scale>
        <p:origin x="27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2.png>
</file>

<file path=ppt/media/image4.png>
</file>

<file path=ppt/media/image5.png>
</file>

<file path=ppt/media/media1.mp4>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C78A03-F245-1B43-8CDE-3B0275888050}" type="datetimeFigureOut">
              <a:rPr lang="en-US" smtClean="0"/>
              <a:t>9/15/21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CBF740-D535-F744-89A8-4E42B3D6BD32}" type="slidenum">
              <a:rPr lang="en-US" smtClean="0"/>
              <a:t>‹#›</a:t>
            </a:fld>
            <a:endParaRPr lang="en-US"/>
          </a:p>
        </p:txBody>
      </p:sp>
    </p:spTree>
    <p:extLst>
      <p:ext uri="{BB962C8B-B14F-4D97-AF65-F5344CB8AC3E}">
        <p14:creationId xmlns:p14="http://schemas.microsoft.com/office/powerpoint/2010/main" val="2640283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Hi everybody</a:t>
            </a:r>
          </a:p>
          <a:p>
            <a:pPr marL="171450" indent="-171450">
              <a:buFontTx/>
              <a:buChar char="-"/>
            </a:pPr>
            <a:r>
              <a:rPr lang="en-US" dirty="0"/>
              <a:t>In this lecture, we’ll be learning about measures commonly used to assess classification performance</a:t>
            </a:r>
          </a:p>
          <a:p>
            <a:pPr marL="171450" indent="-171450">
              <a:buFontTx/>
              <a:buChar char="-"/>
            </a:pPr>
            <a:r>
              <a:rPr lang="en-US" dirty="0"/>
              <a:t>Having an in-depth understanding of these measures is critical when evaluating a model, whether it’s one you’ve developed or one you’re reading about in a scientific article</a:t>
            </a:r>
          </a:p>
          <a:p>
            <a:pPr marL="171450" indent="-171450">
              <a:buFontTx/>
              <a:buChar char="-"/>
            </a:pPr>
            <a:r>
              <a:rPr lang="en-US" dirty="0"/>
              <a:t>Throughout the course, we’ll be thinking about what these measures mean, mathematically, as well as their practical significance in a clinical or healthcare scenario</a:t>
            </a:r>
          </a:p>
        </p:txBody>
      </p:sp>
      <p:sp>
        <p:nvSpPr>
          <p:cNvPr id="4" name="Slide Number Placeholder 3"/>
          <p:cNvSpPr>
            <a:spLocks noGrp="1"/>
          </p:cNvSpPr>
          <p:nvPr>
            <p:ph type="sldNum" sz="quarter" idx="10"/>
          </p:nvPr>
        </p:nvSpPr>
        <p:spPr/>
        <p:txBody>
          <a:bodyPr/>
          <a:lstStyle/>
          <a:p>
            <a:fld id="{0175F3A6-6971-5D47-A3A5-1EDC47BAF5FB}" type="slidenum">
              <a:rPr lang="en-US" smtClean="0"/>
              <a:t>1</a:t>
            </a:fld>
            <a:endParaRPr lang="en-US"/>
          </a:p>
        </p:txBody>
      </p:sp>
    </p:spTree>
    <p:extLst>
      <p:ext uri="{BB962C8B-B14F-4D97-AF65-F5344CB8AC3E}">
        <p14:creationId xmlns:p14="http://schemas.microsoft.com/office/powerpoint/2010/main" val="2008625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commonly, we’ll be looking at the ROC curve, as shown in the plot on the left. </a:t>
            </a:r>
          </a:p>
          <a:p>
            <a:r>
              <a:rPr lang="en-US" dirty="0"/>
              <a:t>To create this curve, we slowly move our threshold from 0 to 1 and plot the sensitivity (or true positive rate) against the false positive rate, which is 1 minus the specificity</a:t>
            </a:r>
          </a:p>
          <a:p>
            <a:r>
              <a:rPr lang="en-US" dirty="0"/>
              <a:t>If we place the threshold at 0, we always make a positive prediction, so our sensitivity is 1, but our false positive rate is also 1</a:t>
            </a:r>
          </a:p>
          <a:p>
            <a:r>
              <a:rPr lang="en-US" dirty="0"/>
              <a:t>If we place the threshold at 1, we always make a negative prediction, so our false positive rate is 0, but our sensitivity is also 0</a:t>
            </a:r>
          </a:p>
          <a:p>
            <a:r>
              <a:rPr lang="en-US" dirty="0"/>
              <a:t>So, the ROC curve will always connect the upper right corner to the bottom left corner</a:t>
            </a:r>
          </a:p>
          <a:p>
            <a:endParaRPr lang="en-US" dirty="0"/>
          </a:p>
          <a:p>
            <a:r>
              <a:rPr lang="en-US" dirty="0"/>
              <a:t>If our model has learned nothing – if it’s simply making predictions at random – then the false positive rate and true positive rate – i.e. the sensitivity -- will tend to be the same – on average, they’ll both be equal to the proportion of cases that are above our threshold. So, the ROC curve for such a model will tend to be a straight line from the bottom left corner to the top right</a:t>
            </a:r>
          </a:p>
          <a:p>
            <a:endParaRPr lang="en-US" dirty="0"/>
          </a:p>
          <a:p>
            <a:r>
              <a:rPr lang="en-US" dirty="0"/>
              <a:t>The better our model is, the closer the ROC curve will come to the top left corner</a:t>
            </a:r>
          </a:p>
          <a:p>
            <a:r>
              <a:rPr lang="en-US" dirty="0"/>
              <a:t>For a perfect model, one that discriminates positive and negative cases perfectly, there will some threshold that divides all the positives from all the negatives, so that sensitivity and specificity are both one, which corresponds to that top left corner</a:t>
            </a:r>
          </a:p>
          <a:p>
            <a:endParaRPr lang="en-US" dirty="0"/>
          </a:p>
          <a:p>
            <a:r>
              <a:rPr lang="en-US" dirty="0"/>
              <a:t>So, to put a measure on the model’s discrimination performance, we can look at the area under this curve, which is called the AUROC or AUC. Random guessing will get you an AUC of 0.5, and the perfectly performing model will have an AUC of 1.0</a:t>
            </a:r>
          </a:p>
          <a:p>
            <a:endParaRPr lang="en-US" dirty="0"/>
          </a:p>
          <a:p>
            <a:r>
              <a:rPr lang="en-US" dirty="0"/>
              <a:t>What constitutes a ‘good’ AUC depends on the specific application – there’s really no rule of thumb. Rather, we should try to contextualize AUC by comparing it to closely related models or prediction tasks when possible.</a:t>
            </a:r>
          </a:p>
          <a:p>
            <a:r>
              <a:rPr lang="en-US" dirty="0"/>
              <a:t>However, we do have statistical hypothesis tests that we can use to determine whether differences in AUC between models are statistically significant. One such test was developed by Elizabeth DeLong, the former chair of Biostatistics here at Duke.</a:t>
            </a:r>
          </a:p>
          <a:p>
            <a:endParaRPr lang="en-US" dirty="0"/>
          </a:p>
          <a:p>
            <a:r>
              <a:rPr lang="en-US" dirty="0"/>
              <a:t>On the other hand, the ROC curve isn’t always very pragmatic. When we’re making decisions, we’re given the model prediction, and need to know what we can infer about the probability of a positive case in light of this prediction. So, positive predictive value – also called precision – tends to have very high clinical relevance.</a:t>
            </a:r>
          </a:p>
          <a:p>
            <a:r>
              <a:rPr lang="en-US" dirty="0"/>
              <a:t>And as you know, this value can often be deceptively low for low prevalence conditions even when sensitivity is high</a:t>
            </a:r>
          </a:p>
          <a:p>
            <a:endParaRPr lang="en-US" dirty="0"/>
          </a:p>
          <a:p>
            <a:r>
              <a:rPr lang="en-US" dirty="0"/>
              <a:t>Given the importance of the PPV, we might be interested in understanding a different tradeoff – the tradeoff between PPV and sensitivity, which is shown in the precision-recall curve, also called the PPV-sensitivity curve, which is shown on the right. Intuitively, there’s a tradeoff between how many positive cases we catch, and how often we’re correct when making a positive prediction.</a:t>
            </a:r>
          </a:p>
          <a:p>
            <a:endParaRPr lang="en-US" dirty="0"/>
          </a:p>
          <a:p>
            <a:r>
              <a:rPr lang="en-US" dirty="0"/>
              <a:t>When our threshold is high, our sensitivity will be low – we’re only picking out positive cases if the model is very confident they’re positive – and as a result, PPV tends to be high. But as we raise that sensitivity by lowering that threshold, that PPV tends to decrease. If we lower our threshold all the way to 0, we’re always making positive predictions. In this case, the PPV is simply the prevalence of positive cases, since the probability our prediction is correct is simply the proportion of cases that are truly positive. By the same token, if our model is making positive predictions at random, it’s probability of being right is the same as the probability that a randomly selected case is positive – in other words, the prevalence. This is why we draw a ‘no information’ line at the prevalence rate on the precision-recall curve</a:t>
            </a:r>
          </a:p>
          <a:p>
            <a:endParaRPr lang="en-US" dirty="0"/>
          </a:p>
          <a:p>
            <a:r>
              <a:rPr lang="en-US" dirty="0"/>
              <a:t>To boil this curve down into a single measure, we use the same approach as before: we approximate the area under this curve. When you hear about the AUPR or the average precision, these are just different measures of the area under this curve.</a:t>
            </a:r>
          </a:p>
        </p:txBody>
      </p:sp>
      <p:sp>
        <p:nvSpPr>
          <p:cNvPr id="4" name="Slide Number Placeholder 3"/>
          <p:cNvSpPr>
            <a:spLocks noGrp="1"/>
          </p:cNvSpPr>
          <p:nvPr>
            <p:ph type="sldNum" sz="quarter" idx="5"/>
          </p:nvPr>
        </p:nvSpPr>
        <p:spPr/>
        <p:txBody>
          <a:bodyPr/>
          <a:lstStyle/>
          <a:p>
            <a:fld id="{4DCBF740-D535-F744-89A8-4E42B3D6BD32}" type="slidenum">
              <a:rPr lang="en-US" smtClean="0"/>
              <a:t>10</a:t>
            </a:fld>
            <a:endParaRPr lang="en-US"/>
          </a:p>
        </p:txBody>
      </p:sp>
    </p:spTree>
    <p:extLst>
      <p:ext uri="{BB962C8B-B14F-4D97-AF65-F5344CB8AC3E}">
        <p14:creationId xmlns:p14="http://schemas.microsoft.com/office/powerpoint/2010/main" val="986340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ROC curve and precision-recall curve are great for describing the tradeoff between sensitivity and specificity, and between sensitivity and positive predictive value, respectively.</a:t>
            </a:r>
          </a:p>
          <a:p>
            <a:r>
              <a:rPr lang="en-US" dirty="0"/>
              <a:t>But again, if we’re actually making decisions, we need to pick a specific decision threshold to place on our model’s predictions.</a:t>
            </a:r>
          </a:p>
          <a:p>
            <a:endParaRPr lang="en-US" dirty="0"/>
          </a:p>
          <a:p>
            <a:r>
              <a:rPr lang="en-US" dirty="0"/>
              <a:t>It’s a good idea to do this while consulting these curves, because we might find that we can increase sensitivity quite a bit without losing much specificity, for instance, which affects where we might want to place the threshold.</a:t>
            </a:r>
          </a:p>
          <a:p>
            <a:r>
              <a:rPr lang="en-US" dirty="0"/>
              <a:t>When we go ahead and pick a specific threshold, we often call this an operating point</a:t>
            </a:r>
          </a:p>
          <a:p>
            <a:endParaRPr lang="en-US" dirty="0"/>
          </a:p>
          <a:p>
            <a:r>
              <a:rPr lang="en-US" dirty="0"/>
              <a:t>Here we can see a high sensitivity operating point: the threshold is low, sensitivity is high, specificity is about 0.6, and the positive predictive value is also about 0.6, just a bit above the prevalence</a:t>
            </a:r>
          </a:p>
        </p:txBody>
      </p:sp>
      <p:sp>
        <p:nvSpPr>
          <p:cNvPr id="4" name="Slide Number Placeholder 3"/>
          <p:cNvSpPr>
            <a:spLocks noGrp="1"/>
          </p:cNvSpPr>
          <p:nvPr>
            <p:ph type="sldNum" sz="quarter" idx="5"/>
          </p:nvPr>
        </p:nvSpPr>
        <p:spPr/>
        <p:txBody>
          <a:bodyPr/>
          <a:lstStyle/>
          <a:p>
            <a:fld id="{4DCBF740-D535-F744-89A8-4E42B3D6BD32}" type="slidenum">
              <a:rPr lang="en-US" smtClean="0"/>
              <a:t>11</a:t>
            </a:fld>
            <a:endParaRPr lang="en-US"/>
          </a:p>
        </p:txBody>
      </p:sp>
    </p:spTree>
    <p:extLst>
      <p:ext uri="{BB962C8B-B14F-4D97-AF65-F5344CB8AC3E}">
        <p14:creationId xmlns:p14="http://schemas.microsoft.com/office/powerpoint/2010/main" val="9663170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we can see a high specificity operating point: the threshold is high, specificity is high, sensitivity is almost 0.7 – a pretty favorable tradeoff -- and the positive predictive value is high – over 0.9</a:t>
            </a:r>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12</a:t>
            </a:fld>
            <a:endParaRPr lang="en-US"/>
          </a:p>
        </p:txBody>
      </p:sp>
    </p:spTree>
    <p:extLst>
      <p:ext uri="{BB962C8B-B14F-4D97-AF65-F5344CB8AC3E}">
        <p14:creationId xmlns:p14="http://schemas.microsoft.com/office/powerpoint/2010/main" val="1605012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And finally, we might consider a balanced operating point, in which specificity and sensitivity are about equal. This often makes sense for problems where we have good balance between positive and negative classes, or where false positives and false negatives are roughly equally concerning</a:t>
            </a:r>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13</a:t>
            </a:fld>
            <a:endParaRPr lang="en-US"/>
          </a:p>
        </p:txBody>
      </p:sp>
    </p:spTree>
    <p:extLst>
      <p:ext uri="{BB962C8B-B14F-4D97-AF65-F5344CB8AC3E}">
        <p14:creationId xmlns:p14="http://schemas.microsoft.com/office/powerpoint/2010/main" val="13714996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run through a few scenarios to think about which operating point might make sense.</a:t>
            </a:r>
          </a:p>
          <a:p>
            <a:endParaRPr lang="en-US" dirty="0"/>
          </a:p>
          <a:p>
            <a:r>
              <a:rPr lang="en-US" dirty="0"/>
              <a:t>In each scenario, there’s no right answer</a:t>
            </a:r>
          </a:p>
          <a:p>
            <a:r>
              <a:rPr lang="en-US" dirty="0"/>
              <a:t>Rather, these are </a:t>
            </a:r>
            <a:r>
              <a:rPr lang="en-US" dirty="0" err="1"/>
              <a:t>indended</a:t>
            </a:r>
            <a:r>
              <a:rPr lang="en-US" dirty="0"/>
              <a:t> to get you thinking about the relevant clinical and practical tradeoffs</a:t>
            </a:r>
          </a:p>
          <a:p>
            <a:endParaRPr lang="en-US" dirty="0"/>
          </a:p>
          <a:p>
            <a:r>
              <a:rPr lang="en-US" dirty="0"/>
              <a:t>When detecting cancer, one might argue that sensitivity is most important; we want to make sure that positive cases are identified</a:t>
            </a:r>
          </a:p>
        </p:txBody>
      </p:sp>
      <p:sp>
        <p:nvSpPr>
          <p:cNvPr id="4" name="Slide Number Placeholder 3"/>
          <p:cNvSpPr>
            <a:spLocks noGrp="1"/>
          </p:cNvSpPr>
          <p:nvPr>
            <p:ph type="sldNum" sz="quarter" idx="5"/>
          </p:nvPr>
        </p:nvSpPr>
        <p:spPr/>
        <p:txBody>
          <a:bodyPr/>
          <a:lstStyle/>
          <a:p>
            <a:fld id="{4DCBF740-D535-F744-89A8-4E42B3D6BD32}" type="slidenum">
              <a:rPr lang="en-US" smtClean="0"/>
              <a:t>14</a:t>
            </a:fld>
            <a:endParaRPr lang="en-US"/>
          </a:p>
        </p:txBody>
      </p:sp>
    </p:spTree>
    <p:extLst>
      <p:ext uri="{BB962C8B-B14F-4D97-AF65-F5344CB8AC3E}">
        <p14:creationId xmlns:p14="http://schemas.microsoft.com/office/powerpoint/2010/main" val="28556332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surveilling autism risk, the same argument could be made: it’s important to catch positive cases</a:t>
            </a:r>
          </a:p>
          <a:p>
            <a:r>
              <a:rPr lang="en-US" dirty="0"/>
              <a:t>But at the same time, we need high positive predictive value, otherwise we risk overburdening the system with false positives</a:t>
            </a:r>
          </a:p>
          <a:p>
            <a:r>
              <a:rPr lang="en-US" dirty="0"/>
              <a:t>Monitoring positive predictive value is particularly important in this scenario due to the low rate of autism among the very broad population that would be monitored</a:t>
            </a:r>
          </a:p>
        </p:txBody>
      </p:sp>
      <p:sp>
        <p:nvSpPr>
          <p:cNvPr id="4" name="Slide Number Placeholder 3"/>
          <p:cNvSpPr>
            <a:spLocks noGrp="1"/>
          </p:cNvSpPr>
          <p:nvPr>
            <p:ph type="sldNum" sz="quarter" idx="5"/>
          </p:nvPr>
        </p:nvSpPr>
        <p:spPr/>
        <p:txBody>
          <a:bodyPr/>
          <a:lstStyle/>
          <a:p>
            <a:fld id="{4DCBF740-D535-F744-89A8-4E42B3D6BD32}" type="slidenum">
              <a:rPr lang="en-US" smtClean="0"/>
              <a:t>15</a:t>
            </a:fld>
            <a:endParaRPr lang="en-US"/>
          </a:p>
        </p:txBody>
      </p:sp>
    </p:spTree>
    <p:extLst>
      <p:ext uri="{BB962C8B-B14F-4D97-AF65-F5344CB8AC3E}">
        <p14:creationId xmlns:p14="http://schemas.microsoft.com/office/powerpoint/2010/main" val="72491071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monitoring for COVID, I’d argue that high negative predictive value are most important</a:t>
            </a:r>
          </a:p>
          <a:p>
            <a:r>
              <a:rPr lang="en-US" dirty="0"/>
              <a:t>We want the model to be very confident when it makes a negative prediction, because we have other, better performing tests for possible positive cases</a:t>
            </a:r>
          </a:p>
        </p:txBody>
      </p:sp>
      <p:sp>
        <p:nvSpPr>
          <p:cNvPr id="4" name="Slide Number Placeholder 3"/>
          <p:cNvSpPr>
            <a:spLocks noGrp="1"/>
          </p:cNvSpPr>
          <p:nvPr>
            <p:ph type="sldNum" sz="quarter" idx="5"/>
          </p:nvPr>
        </p:nvSpPr>
        <p:spPr/>
        <p:txBody>
          <a:bodyPr/>
          <a:lstStyle/>
          <a:p>
            <a:fld id="{4DCBF740-D535-F744-89A8-4E42B3D6BD32}" type="slidenum">
              <a:rPr lang="en-US" smtClean="0"/>
              <a:t>16</a:t>
            </a:fld>
            <a:endParaRPr lang="en-US"/>
          </a:p>
        </p:txBody>
      </p:sp>
    </p:spTree>
    <p:extLst>
      <p:ext uri="{BB962C8B-B14F-4D97-AF65-F5344CB8AC3E}">
        <p14:creationId xmlns:p14="http://schemas.microsoft.com/office/powerpoint/2010/main" val="24752137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in this scenario, despite the fact that we’d like to identify all urgent messages, high positive predictive value will be critical due to the very large population we’re drawing from.</a:t>
            </a:r>
          </a:p>
        </p:txBody>
      </p:sp>
      <p:sp>
        <p:nvSpPr>
          <p:cNvPr id="4" name="Slide Number Placeholder 3"/>
          <p:cNvSpPr>
            <a:spLocks noGrp="1"/>
          </p:cNvSpPr>
          <p:nvPr>
            <p:ph type="sldNum" sz="quarter" idx="5"/>
          </p:nvPr>
        </p:nvSpPr>
        <p:spPr/>
        <p:txBody>
          <a:bodyPr/>
          <a:lstStyle/>
          <a:p>
            <a:fld id="{4DCBF740-D535-F744-89A8-4E42B3D6BD32}" type="slidenum">
              <a:rPr lang="en-US" smtClean="0"/>
              <a:t>17</a:t>
            </a:fld>
            <a:endParaRPr lang="en-US"/>
          </a:p>
        </p:txBody>
      </p:sp>
    </p:spTree>
    <p:extLst>
      <p:ext uri="{BB962C8B-B14F-4D97-AF65-F5344CB8AC3E}">
        <p14:creationId xmlns:p14="http://schemas.microsoft.com/office/powerpoint/2010/main" val="28558910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in everything we’ve discussed so far, we’re thinking about binary problems – we’re distinguishing positive cases from negative cases</a:t>
            </a:r>
          </a:p>
          <a:p>
            <a:r>
              <a:rPr lang="en-US" dirty="0"/>
              <a:t>But in this course, we’ll also be considering multi-class problems, in which we’re predicting which of several labels corresponds to our patient, or case</a:t>
            </a:r>
          </a:p>
          <a:p>
            <a:endParaRPr lang="en-US" dirty="0"/>
          </a:p>
          <a:p>
            <a:r>
              <a:rPr lang="en-US" dirty="0"/>
              <a:t>For example, we might predict that a skin lesion is cancerous or benign – this is binary – but alternatively, we might predict what kind of lesion it is – a carcinoma, actinic keratosis, melanoma, and so on</a:t>
            </a:r>
          </a:p>
          <a:p>
            <a:endParaRPr lang="en-US" dirty="0"/>
          </a:p>
          <a:p>
            <a:r>
              <a:rPr lang="en-US" dirty="0"/>
              <a:t>In these problems, instead of a 2 by 2 ”confusion matrix” of TPs, FPs, TNs, and FNs, we instead have an N x N matrix, where N is the number of classes. We can think of this as a cross-tabulation between the true labels and predicted labels. In the top left corner, we have a count of cases for which the true label was the first label –and the predicted label was also the first label. Along the same lines, the box in the 2</a:t>
            </a:r>
            <a:r>
              <a:rPr lang="en-US" baseline="30000" dirty="0"/>
              <a:t>nd</a:t>
            </a:r>
            <a:r>
              <a:rPr lang="en-US" dirty="0"/>
              <a:t> row, 3</a:t>
            </a:r>
            <a:r>
              <a:rPr lang="en-US" baseline="30000" dirty="0"/>
              <a:t>rd</a:t>
            </a:r>
            <a:r>
              <a:rPr lang="en-US" dirty="0"/>
              <a:t> column tells us how many cases there were where the true label was the second label, but our model predicted the third label.</a:t>
            </a:r>
          </a:p>
          <a:p>
            <a:endParaRPr lang="en-US" dirty="0"/>
          </a:p>
          <a:p>
            <a:r>
              <a:rPr lang="en-US" dirty="0"/>
              <a:t>One metric we can calculate directly from this matrix is the accuracy – this is simply the number of correct predictions over the number of total predictions – in other words, the sum of the blue boxes divided by the sum of all boxes</a:t>
            </a:r>
          </a:p>
          <a:p>
            <a:r>
              <a:rPr lang="en-US" dirty="0"/>
              <a:t>However, it’s not obvious how all the metrics we’ve discussed previously, which are quite useful, can be applied here.</a:t>
            </a:r>
          </a:p>
        </p:txBody>
      </p:sp>
      <p:sp>
        <p:nvSpPr>
          <p:cNvPr id="4" name="Slide Number Placeholder 3"/>
          <p:cNvSpPr>
            <a:spLocks noGrp="1"/>
          </p:cNvSpPr>
          <p:nvPr>
            <p:ph type="sldNum" sz="quarter" idx="5"/>
          </p:nvPr>
        </p:nvSpPr>
        <p:spPr/>
        <p:txBody>
          <a:bodyPr/>
          <a:lstStyle/>
          <a:p>
            <a:fld id="{4DCBF740-D535-F744-89A8-4E42B3D6BD32}" type="slidenum">
              <a:rPr lang="en-US" smtClean="0"/>
              <a:t>18</a:t>
            </a:fld>
            <a:endParaRPr lang="en-US"/>
          </a:p>
        </p:txBody>
      </p:sp>
    </p:spTree>
    <p:extLst>
      <p:ext uri="{BB962C8B-B14F-4D97-AF65-F5344CB8AC3E}">
        <p14:creationId xmlns:p14="http://schemas.microsoft.com/office/powerpoint/2010/main" val="1320368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approach – really the only approach that is common – is to instead go back to binary prediction for each of the labels of interest.</a:t>
            </a:r>
          </a:p>
          <a:p>
            <a:r>
              <a:rPr lang="en-US" dirty="0"/>
              <a:t>We can consider only the first label, for example. Each patient, or case, is labeled either with that label, or with some other label; and similarly, the model either predicts that label, or it predicts some other label.</a:t>
            </a:r>
          </a:p>
          <a:p>
            <a:endParaRPr lang="en-US" dirty="0"/>
          </a:p>
          <a:p>
            <a:r>
              <a:rPr lang="en-US" dirty="0"/>
              <a:t>If the true label is the first label, and the model also predicts the first label, that’s a true positive; whereas if the model predicts a different label, that’s a false negative.</a:t>
            </a:r>
          </a:p>
          <a:p>
            <a:r>
              <a:rPr lang="en-US" dirty="0"/>
              <a:t>And if the true label </a:t>
            </a:r>
            <a:r>
              <a:rPr lang="en-US" i="1" dirty="0"/>
              <a:t>isn’t</a:t>
            </a:r>
            <a:r>
              <a:rPr lang="en-US" i="0" dirty="0"/>
              <a:t> the first label, and the model predicts the first label, that’s a false positive; whereas if the model predicts a different label, that’s a true negative.</a:t>
            </a:r>
          </a:p>
          <a:p>
            <a:endParaRPr lang="en-US" i="0" dirty="0"/>
          </a:p>
          <a:p>
            <a:r>
              <a:rPr lang="en-US" i="0" dirty="0"/>
              <a:t>We can then look at all our earlier metrics – sensitivity, specificity, </a:t>
            </a:r>
            <a:r>
              <a:rPr lang="en-US" i="0" dirty="0" err="1"/>
              <a:t>etc</a:t>
            </a:r>
            <a:r>
              <a:rPr lang="en-US" i="0" dirty="0"/>
              <a:t> – with respect to the binary prediction task defined by the first label.</a:t>
            </a:r>
          </a:p>
        </p:txBody>
      </p:sp>
      <p:sp>
        <p:nvSpPr>
          <p:cNvPr id="4" name="Slide Number Placeholder 3"/>
          <p:cNvSpPr>
            <a:spLocks noGrp="1"/>
          </p:cNvSpPr>
          <p:nvPr>
            <p:ph type="sldNum" sz="quarter" idx="5"/>
          </p:nvPr>
        </p:nvSpPr>
        <p:spPr/>
        <p:txBody>
          <a:bodyPr/>
          <a:lstStyle/>
          <a:p>
            <a:fld id="{4DCBF740-D535-F744-89A8-4E42B3D6BD32}" type="slidenum">
              <a:rPr lang="en-US" smtClean="0"/>
              <a:t>19</a:t>
            </a:fld>
            <a:endParaRPr lang="en-US"/>
          </a:p>
        </p:txBody>
      </p:sp>
    </p:spTree>
    <p:extLst>
      <p:ext uri="{BB962C8B-B14F-4D97-AF65-F5344CB8AC3E}">
        <p14:creationId xmlns:p14="http://schemas.microsoft.com/office/powerpoint/2010/main" val="18420328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end of the lecture, you should understand the concepts of model discrimination and model calibration</a:t>
            </a:r>
          </a:p>
          <a:p>
            <a:r>
              <a:rPr lang="en-US" dirty="0"/>
              <a:t>And you should be able to define them</a:t>
            </a:r>
          </a:p>
          <a:p>
            <a:r>
              <a:rPr lang="en-US" dirty="0"/>
              <a:t>You should also be able to list common measures of discrimination performance and describe how they are calculated</a:t>
            </a:r>
          </a:p>
          <a:p>
            <a:r>
              <a:rPr lang="en-US" dirty="0"/>
              <a:t>Lastly, this will be an important first step toward building intuition around which performance measures are the best match for a given application</a:t>
            </a:r>
          </a:p>
          <a:p>
            <a:r>
              <a:rPr lang="en-US" dirty="0"/>
              <a:t>This will be introduced in the lecture, but you should also spend some time thinking through which performance measures </a:t>
            </a:r>
            <a:r>
              <a:rPr lang="en-US" i="1" dirty="0"/>
              <a:t>you</a:t>
            </a:r>
            <a:r>
              <a:rPr lang="en-US" i="0" dirty="0"/>
              <a:t> believe are best matched to the various clinical scenarios</a:t>
            </a:r>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2</a:t>
            </a:fld>
            <a:endParaRPr lang="en-US"/>
          </a:p>
        </p:txBody>
      </p:sp>
    </p:spTree>
    <p:extLst>
      <p:ext uri="{BB962C8B-B14F-4D97-AF65-F5344CB8AC3E}">
        <p14:creationId xmlns:p14="http://schemas.microsoft.com/office/powerpoint/2010/main" val="39018618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in exactly the same way, we can define all these metrics with respect to any of the other labels.</a:t>
            </a:r>
          </a:p>
          <a:p>
            <a:r>
              <a:rPr lang="en-US" dirty="0"/>
              <a:t>Sometimes, we might even consider the average of these metrics across all these binary tasks – a mean precision, for example, not to be confused with the average precision, which is an approximation to the area under the precision-recall curve.</a:t>
            </a:r>
          </a:p>
        </p:txBody>
      </p:sp>
      <p:sp>
        <p:nvSpPr>
          <p:cNvPr id="4" name="Slide Number Placeholder 3"/>
          <p:cNvSpPr>
            <a:spLocks noGrp="1"/>
          </p:cNvSpPr>
          <p:nvPr>
            <p:ph type="sldNum" sz="quarter" idx="5"/>
          </p:nvPr>
        </p:nvSpPr>
        <p:spPr/>
        <p:txBody>
          <a:bodyPr/>
          <a:lstStyle/>
          <a:p>
            <a:fld id="{4DCBF740-D535-F744-89A8-4E42B3D6BD32}" type="slidenum">
              <a:rPr lang="en-US" smtClean="0"/>
              <a:t>20</a:t>
            </a:fld>
            <a:endParaRPr lang="en-US"/>
          </a:p>
        </p:txBody>
      </p:sp>
    </p:spTree>
    <p:extLst>
      <p:ext uri="{BB962C8B-B14F-4D97-AF65-F5344CB8AC3E}">
        <p14:creationId xmlns:p14="http://schemas.microsoft.com/office/powerpoint/2010/main" val="258194325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other kinds of models have different associated metrics. In regression tasks, we’re often interested in the mean squared error or mean absolute error, for example.</a:t>
            </a:r>
          </a:p>
          <a:p>
            <a:r>
              <a:rPr lang="en-US" dirty="0"/>
              <a:t>But in this class, we’ll be limiting ourselves to the performance metrics we’ve already discussed.</a:t>
            </a:r>
          </a:p>
          <a:p>
            <a:r>
              <a:rPr lang="en-US" dirty="0"/>
              <a:t>Please make sure you understand them! Again, this is critical not only to developing models, but also to using them appropriately in clinical practice and other healthcare applications.</a:t>
            </a:r>
          </a:p>
        </p:txBody>
      </p:sp>
      <p:sp>
        <p:nvSpPr>
          <p:cNvPr id="4" name="Slide Number Placeholder 3"/>
          <p:cNvSpPr>
            <a:spLocks noGrp="1"/>
          </p:cNvSpPr>
          <p:nvPr>
            <p:ph type="sldNum" sz="quarter" idx="5"/>
          </p:nvPr>
        </p:nvSpPr>
        <p:spPr/>
        <p:txBody>
          <a:bodyPr/>
          <a:lstStyle/>
          <a:p>
            <a:fld id="{4DCBF740-D535-F744-89A8-4E42B3D6BD32}" type="slidenum">
              <a:rPr lang="en-US" smtClean="0"/>
              <a:t>21</a:t>
            </a:fld>
            <a:endParaRPr lang="en-US"/>
          </a:p>
        </p:txBody>
      </p:sp>
    </p:spTree>
    <p:extLst>
      <p:ext uri="{BB962C8B-B14F-4D97-AF65-F5344CB8AC3E}">
        <p14:creationId xmlns:p14="http://schemas.microsoft.com/office/powerpoint/2010/main" val="138410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begin by going back to cancer prediction</a:t>
            </a:r>
          </a:p>
          <a:p>
            <a:r>
              <a:rPr lang="en-US" dirty="0"/>
              <a:t>Rather than a PSA level, this time we have a model that predicts the probability of cancer based on information about the patient</a:t>
            </a:r>
          </a:p>
          <a:p>
            <a:endParaRPr lang="en-US" dirty="0"/>
          </a:p>
          <a:p>
            <a:r>
              <a:rPr lang="en-US" dirty="0"/>
              <a:t>Similar to before, we’re able to compare this prediction to a gold standard measurement of cancer status in our training dataset</a:t>
            </a:r>
          </a:p>
          <a:p>
            <a:r>
              <a:rPr lang="en-US" dirty="0"/>
              <a:t>In the top panel, we have predicted probabilities for individuals who did not have prostate cancer, and on the bottom, we have all the values for those who did</a:t>
            </a:r>
          </a:p>
          <a:p>
            <a:r>
              <a:rPr lang="en-US" dirty="0"/>
              <a:t>For more detail on the plots we’re using here, please take another look at lecture 1</a:t>
            </a:r>
          </a:p>
        </p:txBody>
      </p:sp>
      <p:sp>
        <p:nvSpPr>
          <p:cNvPr id="4" name="Slide Number Placeholder 3"/>
          <p:cNvSpPr>
            <a:spLocks noGrp="1"/>
          </p:cNvSpPr>
          <p:nvPr>
            <p:ph type="sldNum" sz="quarter" idx="5"/>
          </p:nvPr>
        </p:nvSpPr>
        <p:spPr/>
        <p:txBody>
          <a:bodyPr/>
          <a:lstStyle/>
          <a:p>
            <a:fld id="{4DCBF740-D535-F744-89A8-4E42B3D6BD32}" type="slidenum">
              <a:rPr lang="en-US" smtClean="0"/>
              <a:t>3</a:t>
            </a:fld>
            <a:endParaRPr lang="en-US"/>
          </a:p>
        </p:txBody>
      </p:sp>
    </p:spTree>
    <p:extLst>
      <p:ext uri="{BB962C8B-B14F-4D97-AF65-F5344CB8AC3E}">
        <p14:creationId xmlns:p14="http://schemas.microsoft.com/office/powerpoint/2010/main" val="6651862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 time we considered this problem, we said that our goal was to find a best rule for predicting whether cancer is present based on these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Said another way, we’re interested in </a:t>
            </a:r>
            <a:r>
              <a:rPr lang="en-US" i="1" dirty="0"/>
              <a:t>discriminating </a:t>
            </a:r>
            <a:r>
              <a:rPr lang="en-US" i="0" dirty="0"/>
              <a:t>positive and negative cases, and we want to find a good threshold for doing so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This is what we ought to care about if we’re using our model to make a binary decision – maybe we’re going to treat one group and not the other, or we’d like to decide whether to schedule additional diagnostic testing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And to do this well, it doesn’t really matter whether our predicted probabilities are </a:t>
            </a:r>
            <a:r>
              <a:rPr lang="en-US" i="1" dirty="0"/>
              <a:t>accurate</a:t>
            </a: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All that matters is whether the values tend to be higher for positive cases than for negative ones. As long as that’s true, the values allow us to discriminate between groups effectively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However, there are other cases in which we do care about the actual values that have been predicted rather than just their relative order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Let’s suppose we were going to order a biopsy based on this prediction, and we wanted to </a:t>
            </a:r>
            <a:r>
              <a:rPr lang="en-US" i="1" dirty="0"/>
              <a:t>calibrate</a:t>
            </a:r>
            <a:r>
              <a:rPr lang="en-US" i="0" dirty="0"/>
              <a:t> the patient’s expectations by telling them how likely it is that the biopsy will come back positive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In this case, if we tell them the risk is 45%, we’d like to be confident that given the information available so far, there really is about a 45% chance that the biopsy will come back positive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Said another way, in this case we care about is whether our predicted probability is a good estimate of true risk – this is called model calibration</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4</a:t>
            </a:fld>
            <a:endParaRPr lang="en-US"/>
          </a:p>
        </p:txBody>
      </p:sp>
    </p:spTree>
    <p:extLst>
      <p:ext uri="{BB962C8B-B14F-4D97-AF65-F5344CB8AC3E}">
        <p14:creationId xmlns:p14="http://schemas.microsoft.com/office/powerpoint/2010/main" val="137475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a number of measures used to assess calibration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of them involve looking at the difference between model-predicted probabilities and estimate of true risk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We’re going to focus less on calibration in this course, but we’ll consider a simple, graphical approach that is the basis for several commonly used calibration metrics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we’ll divide model-predicted risk into quintiles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could also be deciles, for example, but we’ll stick to a small number of groups here to keep things simple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each quintile, we can calculate what proportion of patients ended up with a positive biopsy.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 calibrated model, this proportion should be similar to the average model-predicted risk in that quintile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p:txBody>
      </p:sp>
      <p:sp>
        <p:nvSpPr>
          <p:cNvPr id="4" name="Slide Number Placeholder 3"/>
          <p:cNvSpPr>
            <a:spLocks noGrp="1"/>
          </p:cNvSpPr>
          <p:nvPr>
            <p:ph type="sldNum" sz="quarter" idx="5"/>
          </p:nvPr>
        </p:nvSpPr>
        <p:spPr/>
        <p:txBody>
          <a:bodyPr/>
          <a:lstStyle/>
          <a:p>
            <a:fld id="{4DCBF740-D535-F744-89A8-4E42B3D6BD32}" type="slidenum">
              <a:rPr lang="en-US" smtClean="0"/>
              <a:t>5</a:t>
            </a:fld>
            <a:endParaRPr lang="en-US"/>
          </a:p>
        </p:txBody>
      </p:sp>
    </p:spTree>
    <p:extLst>
      <p:ext uri="{BB962C8B-B14F-4D97-AF65-F5344CB8AC3E}">
        <p14:creationId xmlns:p14="http://schemas.microsoft.com/office/powerpoint/2010/main" val="6779781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do that for each quintile, we get a scatter plot that tells us how well model-predicted probabilities agrees with true event probabilities in each quintile</a:t>
            </a:r>
          </a:p>
          <a:p>
            <a:r>
              <a:rPr lang="en-US" dirty="0"/>
              <a:t>In a perfectly calibrated model, these values should match</a:t>
            </a:r>
          </a:p>
          <a:p>
            <a:r>
              <a:rPr lang="en-US" dirty="0"/>
              <a:t>This model is very close to perfect calibration</a:t>
            </a:r>
          </a:p>
          <a:p>
            <a:endParaRPr lang="en-US" dirty="0"/>
          </a:p>
          <a:p>
            <a:r>
              <a:rPr lang="en-US" dirty="0"/>
              <a:t>If we wanted to put a number on calibration, we might look at the slope and intercept of a best fit line connecting these points</a:t>
            </a:r>
          </a:p>
          <a:p>
            <a:r>
              <a:rPr lang="en-US" dirty="0"/>
              <a:t>Or we might use a test statistic based on these values</a:t>
            </a:r>
          </a:p>
          <a:p>
            <a:r>
              <a:rPr lang="en-US" dirty="0"/>
              <a:t>But in many cases, a graphical approach will suffice</a:t>
            </a:r>
          </a:p>
        </p:txBody>
      </p:sp>
      <p:sp>
        <p:nvSpPr>
          <p:cNvPr id="4" name="Slide Number Placeholder 3"/>
          <p:cNvSpPr>
            <a:spLocks noGrp="1"/>
          </p:cNvSpPr>
          <p:nvPr>
            <p:ph type="sldNum" sz="quarter" idx="5"/>
          </p:nvPr>
        </p:nvSpPr>
        <p:spPr/>
        <p:txBody>
          <a:bodyPr/>
          <a:lstStyle/>
          <a:p>
            <a:fld id="{4DCBF740-D535-F744-89A8-4E42B3D6BD32}" type="slidenum">
              <a:rPr lang="en-US" smtClean="0"/>
              <a:t>6</a:t>
            </a:fld>
            <a:endParaRPr lang="en-US"/>
          </a:p>
        </p:txBody>
      </p:sp>
    </p:spTree>
    <p:extLst>
      <p:ext uri="{BB962C8B-B14F-4D97-AF65-F5344CB8AC3E}">
        <p14:creationId xmlns:p14="http://schemas.microsoft.com/office/powerpoint/2010/main" val="28660164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give you a sense of what a more typical calibration plot might look like, here’s an example from the scikit-learn documentation</a:t>
            </a:r>
          </a:p>
        </p:txBody>
      </p:sp>
      <p:sp>
        <p:nvSpPr>
          <p:cNvPr id="4" name="Slide Number Placeholder 3"/>
          <p:cNvSpPr>
            <a:spLocks noGrp="1"/>
          </p:cNvSpPr>
          <p:nvPr>
            <p:ph type="sldNum" sz="quarter" idx="5"/>
          </p:nvPr>
        </p:nvSpPr>
        <p:spPr/>
        <p:txBody>
          <a:bodyPr/>
          <a:lstStyle/>
          <a:p>
            <a:fld id="{4DCBF740-D535-F744-89A8-4E42B3D6BD32}" type="slidenum">
              <a:rPr lang="en-US" smtClean="0"/>
              <a:t>7</a:t>
            </a:fld>
            <a:endParaRPr lang="en-US"/>
          </a:p>
        </p:txBody>
      </p:sp>
    </p:spTree>
    <p:extLst>
      <p:ext uri="{BB962C8B-B14F-4D97-AF65-F5344CB8AC3E}">
        <p14:creationId xmlns:p14="http://schemas.microsoft.com/office/powerpoint/2010/main" val="28649325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Having briefly covered calibration, let’s go back to discrimination performance, which is what we’ll be measuring most of the time in this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Once we pick a threshold to place on the model predicted values, our cases can be divided into four groups.</a:t>
            </a:r>
          </a:p>
        </p:txBody>
      </p:sp>
      <p:sp>
        <p:nvSpPr>
          <p:cNvPr id="4" name="Slide Number Placeholder 3"/>
          <p:cNvSpPr>
            <a:spLocks noGrp="1"/>
          </p:cNvSpPr>
          <p:nvPr>
            <p:ph type="sldNum" sz="quarter" idx="5"/>
          </p:nvPr>
        </p:nvSpPr>
        <p:spPr/>
        <p:txBody>
          <a:bodyPr/>
          <a:lstStyle/>
          <a:p>
            <a:fld id="{4DCBF740-D535-F744-89A8-4E42B3D6BD32}" type="slidenum">
              <a:rPr lang="en-US" smtClean="0"/>
              <a:t>8</a:t>
            </a:fld>
            <a:endParaRPr lang="en-US"/>
          </a:p>
        </p:txBody>
      </p:sp>
    </p:spTree>
    <p:extLst>
      <p:ext uri="{BB962C8B-B14F-4D97-AF65-F5344CB8AC3E}">
        <p14:creationId xmlns:p14="http://schemas.microsoft.com/office/powerpoint/2010/main" val="67277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the model-predicted risk is below the threshold, we predict that that patient is negative – in this example, we predict they don’t have cancer</a:t>
            </a:r>
          </a:p>
          <a:p>
            <a:r>
              <a:rPr lang="en-US" dirty="0"/>
              <a:t>If we’re right, and they’re truly negative, that’s a true negative</a:t>
            </a:r>
          </a:p>
          <a:p>
            <a:r>
              <a:rPr lang="en-US" dirty="0"/>
              <a:t>If we’re wrong – they do have cancer – that’s a false negative</a:t>
            </a:r>
          </a:p>
          <a:p>
            <a:endParaRPr lang="en-US" dirty="0"/>
          </a:p>
          <a:p>
            <a:r>
              <a:rPr lang="en-US" dirty="0"/>
              <a:t>When the model-predicted risk is above the threshold, we predict that the patient is positive</a:t>
            </a:r>
          </a:p>
          <a:p>
            <a:r>
              <a:rPr lang="en-US" dirty="0"/>
              <a:t>If we’re right and they’re truly positive, that’s a true positive</a:t>
            </a:r>
          </a:p>
          <a:p>
            <a:r>
              <a:rPr lang="en-US" dirty="0"/>
              <a:t>If we’re wrong – they don’t have cancer – that’s a false positive</a:t>
            </a:r>
          </a:p>
          <a:p>
            <a:endParaRPr lang="en-US" dirty="0"/>
          </a:p>
          <a:p>
            <a:r>
              <a:rPr lang="en-US" dirty="0"/>
              <a:t>Having set a threshold, we can also calculate four primary metrics</a:t>
            </a:r>
          </a:p>
          <a:p>
            <a:endParaRPr lang="en-US" dirty="0"/>
          </a:p>
          <a:p>
            <a:r>
              <a:rPr lang="en-US" dirty="0"/>
              <a:t>Metrics:</a:t>
            </a:r>
          </a:p>
          <a:p>
            <a:pPr marL="171450" indent="-171450">
              <a:buFontTx/>
              <a:buChar char="-"/>
            </a:pPr>
            <a:r>
              <a:rPr lang="en-US" dirty="0"/>
              <a:t>Sensitivity (aka recall, </a:t>
            </a:r>
            <a:r>
              <a:rPr lang="en-US" dirty="0" err="1"/>
              <a:t>tpr</a:t>
            </a:r>
            <a:r>
              <a:rPr lang="en-US" dirty="0"/>
              <a:t>), is the number of true positives divided by the number of positive cases, which is the true positives + false negatives</a:t>
            </a:r>
          </a:p>
          <a:p>
            <a:pPr marL="171450" indent="-171450">
              <a:buFontTx/>
              <a:buChar char="-"/>
            </a:pPr>
            <a:r>
              <a:rPr lang="en-US" dirty="0"/>
              <a:t>Specificity (1-fpr), is the number of true negatives divided by the number of negative cases, which is the true negatives + false positives</a:t>
            </a:r>
          </a:p>
          <a:p>
            <a:pPr marL="171450" indent="-171450">
              <a:buFontTx/>
              <a:buChar char="-"/>
            </a:pPr>
            <a:r>
              <a:rPr lang="en-US" dirty="0"/>
              <a:t>Positive predictive value (precision), is the number of cases above are threshold that are actually positive – in other words, the true positives divided by the true positives + false positives</a:t>
            </a:r>
          </a:p>
          <a:p>
            <a:pPr marL="171450" indent="-171450">
              <a:buFontTx/>
              <a:buChar char="-"/>
            </a:pPr>
            <a:r>
              <a:rPr lang="en-US" dirty="0"/>
              <a:t>And the Negative predictive value is the number of cases below the threshold that are actually negative</a:t>
            </a:r>
          </a:p>
          <a:p>
            <a:pPr marL="171450" indent="-171450">
              <a:buFontTx/>
              <a:buChar char="-"/>
            </a:pPr>
            <a:endParaRPr lang="en-US" dirty="0"/>
          </a:p>
          <a:p>
            <a:pPr marL="171450" indent="-171450">
              <a:buFontTx/>
              <a:buChar char="-"/>
            </a:pPr>
            <a:r>
              <a:rPr lang="en-US" dirty="0"/>
              <a:t>Back in the first lecture, we talked about which of these metrics depend on the prevalence. This is an important point, so if you aren’t sure, please go back to the first lecture and think through this point carefully.</a:t>
            </a:r>
          </a:p>
          <a:p>
            <a:pPr marL="171450" indent="-171450">
              <a:buFontTx/>
              <a:buChar char="-"/>
            </a:pPr>
            <a:endParaRPr lang="en-US" dirty="0"/>
          </a:p>
          <a:p>
            <a:pPr marL="171450" indent="-171450">
              <a:buFontTx/>
              <a:buChar char="-"/>
            </a:pPr>
            <a:r>
              <a:rPr lang="en-US" dirty="0"/>
              <a:t>But now we’re going to go a step further and describe how these values change as we move the threshold</a:t>
            </a:r>
          </a:p>
        </p:txBody>
      </p:sp>
      <p:sp>
        <p:nvSpPr>
          <p:cNvPr id="4" name="Slide Number Placeholder 3"/>
          <p:cNvSpPr>
            <a:spLocks noGrp="1"/>
          </p:cNvSpPr>
          <p:nvPr>
            <p:ph type="sldNum" sz="quarter" idx="5"/>
          </p:nvPr>
        </p:nvSpPr>
        <p:spPr/>
        <p:txBody>
          <a:bodyPr/>
          <a:lstStyle/>
          <a:p>
            <a:fld id="{4DCBF740-D535-F744-89A8-4E42B3D6BD32}" type="slidenum">
              <a:rPr lang="en-US" smtClean="0"/>
              <a:t>9</a:t>
            </a:fld>
            <a:endParaRPr lang="en-US"/>
          </a:p>
        </p:txBody>
      </p:sp>
    </p:spTree>
    <p:extLst>
      <p:ext uri="{BB962C8B-B14F-4D97-AF65-F5344CB8AC3E}">
        <p14:creationId xmlns:p14="http://schemas.microsoft.com/office/powerpoint/2010/main" val="21627912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F3A43-F82E-B147-8DF7-E30EBDC6825D}"/>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E7FB749-B07A-014F-A625-64EA0047CCE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51879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C0DB0-37D1-C640-A2CF-93C08571ECD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365811-D78F-1446-8FC3-5F966FEA840F}"/>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17072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AB7866-69EC-A64F-9054-67C54ECE8FC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B0830B-04B9-6D49-B206-DD4D3E90F5DF}"/>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37735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74AB1-0C04-DC44-9EEF-8E14DD897D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9DCB5C-883D-464A-85B5-94A64540BB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FFDD80-7258-1147-97E6-50E682842ACA}"/>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5" name="Footer Placeholder 4">
            <a:extLst>
              <a:ext uri="{FF2B5EF4-FFF2-40B4-BE49-F238E27FC236}">
                <a16:creationId xmlns:a16="http://schemas.microsoft.com/office/drawing/2014/main" id="{BAA76BB2-C111-8B4C-A55D-4FD0608036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582394-004D-F941-9DAC-EBFCAD1668C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5553470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6A131-316C-2A4C-95A5-3D4793461C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1E04FB-C251-8A46-943C-964C7096F6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80D18-C996-E044-9A16-CDCD43FA8AD9}"/>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5" name="Footer Placeholder 4">
            <a:extLst>
              <a:ext uri="{FF2B5EF4-FFF2-40B4-BE49-F238E27FC236}">
                <a16:creationId xmlns:a16="http://schemas.microsoft.com/office/drawing/2014/main" id="{0559B45F-FCB2-F044-B9A6-AF9356666E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1D59-CE8A-E148-9E12-FED7EE5B2E2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40694564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35AB-2CDA-3249-A6D4-71407E4EFA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1ECBB5-1AFA-0E45-A30A-00D2FE26E0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73AFF8-57F4-234C-A166-CD3BCBD3A9A0}"/>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5" name="Footer Placeholder 4">
            <a:extLst>
              <a:ext uri="{FF2B5EF4-FFF2-40B4-BE49-F238E27FC236}">
                <a16:creationId xmlns:a16="http://schemas.microsoft.com/office/drawing/2014/main" id="{CDA41F54-B893-2442-823E-4B817B424F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9D3932-63CB-4744-A4D8-1562B62EF1EF}"/>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236138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E19A-C751-654D-813E-0AA2C13287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2AEBD8-0473-AE4E-B9F4-DA8E9DB911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EAFC0E-366A-DE4F-8757-5A90469D1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7D127C-99E3-EC4E-BE83-6FC704CD44BA}"/>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6" name="Footer Placeholder 5">
            <a:extLst>
              <a:ext uri="{FF2B5EF4-FFF2-40B4-BE49-F238E27FC236}">
                <a16:creationId xmlns:a16="http://schemas.microsoft.com/office/drawing/2014/main" id="{73D7A5F9-7AAA-5C4C-BBF9-FE6E8070DD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36BC17-1DF5-174C-AEC7-F573DB30807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5126796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602D1-A8E4-7F4A-B653-A58A574FCC8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F4BB65-1985-0C4F-87F8-3E943F6AC1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CAE1D3-A324-7440-AB0A-FE955F27E7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68D628-E295-B24E-A469-702561F195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AD6856-C209-C94B-97AE-B6C4D5D923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8B9280-3798-6049-A2D6-CE8B90AEA5D0}"/>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8" name="Footer Placeholder 7">
            <a:extLst>
              <a:ext uri="{FF2B5EF4-FFF2-40B4-BE49-F238E27FC236}">
                <a16:creationId xmlns:a16="http://schemas.microsoft.com/office/drawing/2014/main" id="{B30EAD4F-BC0E-D044-88BE-C971EAD1E6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C22D64-60F4-6540-B6DA-E419057BA3E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9462981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710F8-34E4-CB40-B16B-65D31A1BE0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678D02-2377-9041-ADA1-AAC35FFCC0EA}"/>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4" name="Footer Placeholder 3">
            <a:extLst>
              <a:ext uri="{FF2B5EF4-FFF2-40B4-BE49-F238E27FC236}">
                <a16:creationId xmlns:a16="http://schemas.microsoft.com/office/drawing/2014/main" id="{1DF8A61B-C4A7-6C49-BD33-AEF38B5DA5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C1C4B9-E98C-3D48-AFA2-14A187F49924}"/>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41650634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D4A8FD-65F6-FA42-9AD0-A3237FC4AC5D}"/>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3" name="Footer Placeholder 2">
            <a:extLst>
              <a:ext uri="{FF2B5EF4-FFF2-40B4-BE49-F238E27FC236}">
                <a16:creationId xmlns:a16="http://schemas.microsoft.com/office/drawing/2014/main" id="{5E535DF8-DBEB-7548-81AE-FE53C0D291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3725E4-8CD1-7E40-832E-C8F06B5AAA78}"/>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8235891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C070-B14E-F54B-93BC-9C5A961C8F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B039AB-549A-1648-AFD2-F7F2ED200B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E6C557-EA84-D041-820E-1C1E4FDAF4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1CAF55-B519-B249-9894-73D3F80CB96C}"/>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6" name="Footer Placeholder 5">
            <a:extLst>
              <a:ext uri="{FF2B5EF4-FFF2-40B4-BE49-F238E27FC236}">
                <a16:creationId xmlns:a16="http://schemas.microsoft.com/office/drawing/2014/main" id="{DCF59DBD-641D-4E4A-992F-8B9CE80184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981C7E-9B6E-B845-85FE-0139AA2ED7CB}"/>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70917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87DF-4D61-FC47-8963-BB9B1D2FBEB7}"/>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EAA1CEC4-0379-ED49-A0DF-EF465D71282D}"/>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58977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90705-F835-6243-96AF-6D5F64D501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FC2E4D-D0E5-CA41-9938-B42CD7352D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694724-9188-A741-8F65-2C3D66105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160DB-1CA0-2347-B617-DFE9C0587BBB}"/>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6" name="Footer Placeholder 5">
            <a:extLst>
              <a:ext uri="{FF2B5EF4-FFF2-40B4-BE49-F238E27FC236}">
                <a16:creationId xmlns:a16="http://schemas.microsoft.com/office/drawing/2014/main" id="{8A80710B-54D6-E948-92A7-B495259B80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12D966-5ABB-D940-A93B-DAD597C16600}"/>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4315648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2310-C834-F043-8BFC-6383ED6DEF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2E4889-9B9A-204A-8E49-02D1849CE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01086-F1DC-E64F-ABC5-D8CDDA0AE512}"/>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5" name="Footer Placeholder 4">
            <a:extLst>
              <a:ext uri="{FF2B5EF4-FFF2-40B4-BE49-F238E27FC236}">
                <a16:creationId xmlns:a16="http://schemas.microsoft.com/office/drawing/2014/main" id="{B0F29A71-87B8-EE4A-BA0E-4DA1B84BC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7298-A28E-E84F-99C3-824A660BD28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513341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C1D5A9-8816-104A-8302-9FD95D3A8D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E3D286-A494-D44B-BD51-1FF8AEB93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BBE192-8E6E-0147-B28E-63F4F2992C6C}"/>
              </a:ext>
            </a:extLst>
          </p:cNvPr>
          <p:cNvSpPr>
            <a:spLocks noGrp="1"/>
          </p:cNvSpPr>
          <p:nvPr>
            <p:ph type="dt" sz="half" idx="10"/>
          </p:nvPr>
        </p:nvSpPr>
        <p:spPr/>
        <p:txBody>
          <a:bodyPr/>
          <a:lstStyle/>
          <a:p>
            <a:fld id="{43173F10-24B0-F241-BAFD-0430E6089C92}" type="datetimeFigureOut">
              <a:rPr lang="en-US" smtClean="0"/>
              <a:t>9/15/21</a:t>
            </a:fld>
            <a:endParaRPr lang="en-US"/>
          </a:p>
        </p:txBody>
      </p:sp>
      <p:sp>
        <p:nvSpPr>
          <p:cNvPr id="5" name="Footer Placeholder 4">
            <a:extLst>
              <a:ext uri="{FF2B5EF4-FFF2-40B4-BE49-F238E27FC236}">
                <a16:creationId xmlns:a16="http://schemas.microsoft.com/office/drawing/2014/main" id="{1B0DEEAE-58E8-B74F-A1BF-C289E8F72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A3F2D-31BD-A24A-9623-8D4A987319D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531015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90213-97C2-934A-932B-185137ECB139}"/>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79C884-A283-2E48-932F-C511F8B9C19D}"/>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660577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175BB-EF23-594F-BE5F-F6E8D48DCB50}"/>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49635E4-86E3-7644-BC9B-017DF9C87FEB}"/>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86B17C-35A9-7F4F-9AAF-A8705BAF9CB4}"/>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4193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D6B5D-6E7D-7D45-B1BB-D206FDF04AD5}"/>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5E86358-255C-7D46-84C2-DECB27617694}"/>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63F162-02D2-2F4D-9BB4-E1191490254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71AF6D-8A9B-5D4A-B03F-8199C9E1BF4D}"/>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DD9DC-0E4B-B34D-B231-519E6D983781}"/>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8003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ECB05-9B9C-DE47-B374-AECF7D39C0C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1974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44022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A3EA2-E3D2-7241-9CCB-7FF3A4FF18E9}"/>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4415F9-8FBD-D749-AECC-E1E975BACCD8}"/>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691BB2-2C27-2243-9CCA-38E6E0774EFD}"/>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640000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93A1-2DF5-7245-B0A3-1335BA0B7D8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A6260C-AB0A-C649-AE78-695BC97C999E}"/>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495834-A2CC-6549-BFAB-4AC2DDDFB5E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799633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72051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4B42BD-C1A2-6C48-A3BB-59F3FAA0B8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361113-E58A-664C-8B45-42B385F202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E4C48-9EE8-DC4A-A8E4-F0ABD8D703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173F10-24B0-F241-BAFD-0430E6089C92}" type="datetimeFigureOut">
              <a:rPr lang="en-US" smtClean="0"/>
              <a:t>9/15/21</a:t>
            </a:fld>
            <a:endParaRPr lang="en-US"/>
          </a:p>
        </p:txBody>
      </p:sp>
      <p:sp>
        <p:nvSpPr>
          <p:cNvPr id="5" name="Footer Placeholder 4">
            <a:extLst>
              <a:ext uri="{FF2B5EF4-FFF2-40B4-BE49-F238E27FC236}">
                <a16:creationId xmlns:a16="http://schemas.microsoft.com/office/drawing/2014/main" id="{5DFAA4D5-A81F-B849-81B2-916D55BDDF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152172-55CB-CE4B-AC88-924D92064B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FBCCA0-8005-9345-9127-015359B17DF7}" type="slidenum">
              <a:rPr lang="en-US" smtClean="0"/>
              <a:t>‹#›</a:t>
            </a:fld>
            <a:endParaRPr lang="en-US"/>
          </a:p>
        </p:txBody>
      </p:sp>
    </p:spTree>
    <p:extLst>
      <p:ext uri="{BB962C8B-B14F-4D97-AF65-F5344CB8AC3E}">
        <p14:creationId xmlns:p14="http://schemas.microsoft.com/office/powerpoint/2010/main" val="9299756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6.emf"/><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6.emf"/><Relationship Id="rId5" Type="http://schemas.openxmlformats.org/officeDocument/2006/relationships/image" Target="../media/image3.em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6.emf"/><Relationship Id="rId5" Type="http://schemas.openxmlformats.org/officeDocument/2006/relationships/image" Target="../media/image3.em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6.emf"/><Relationship Id="rId5" Type="http://schemas.openxmlformats.org/officeDocument/2006/relationships/image" Target="../media/image3.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3.emf"/><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97900"/>
            <a:ext cx="10363200" cy="3189721"/>
          </a:xfrm>
        </p:spPr>
        <p:txBody>
          <a:bodyPr>
            <a:normAutofit/>
          </a:bodyPr>
          <a:lstStyle/>
          <a:p>
            <a:pPr>
              <a:spcAft>
                <a:spcPts val="1200"/>
              </a:spcAft>
            </a:pPr>
            <a:r>
              <a:rPr lang="en-US" dirty="0"/>
              <a:t>Performance Measures</a:t>
            </a:r>
            <a:br>
              <a:rPr lang="en-US" dirty="0"/>
            </a:br>
            <a:endParaRPr lang="en-US" sz="4800" dirty="0"/>
          </a:p>
        </p:txBody>
      </p:sp>
      <p:sp>
        <p:nvSpPr>
          <p:cNvPr id="3" name="Subtitle 2"/>
          <p:cNvSpPr>
            <a:spLocks noGrp="1"/>
          </p:cNvSpPr>
          <p:nvPr>
            <p:ph type="subTitle" idx="1"/>
          </p:nvPr>
        </p:nvSpPr>
        <p:spPr>
          <a:xfrm>
            <a:off x="3027218" y="4276881"/>
            <a:ext cx="6137564" cy="1655762"/>
          </a:xfrm>
        </p:spPr>
        <p:txBody>
          <a:bodyPr>
            <a:normAutofit/>
          </a:bodyPr>
          <a:lstStyle/>
          <a:p>
            <a:endParaRPr lang="en-US" sz="2400" dirty="0"/>
          </a:p>
          <a:p>
            <a:r>
              <a:rPr lang="en-US" sz="2400" dirty="0"/>
              <a:t>Matthew Engelhard</a:t>
            </a:r>
          </a:p>
        </p:txBody>
      </p:sp>
      <p:pic>
        <p:nvPicPr>
          <p:cNvPr id="6" name="Video 5">
            <a:hlinkClick r:id="" action="ppaction://media"/>
            <a:extLst>
              <a:ext uri="{FF2B5EF4-FFF2-40B4-BE49-F238E27FC236}">
                <a16:creationId xmlns:a16="http://schemas.microsoft.com/office/drawing/2014/main" id="{93960049-FED8-C348-8D3B-35FFF476572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6000" cy="1714500"/>
          </a:xfrm>
          <a:prstGeom prst="rect">
            <a:avLst/>
          </a:prstGeom>
        </p:spPr>
      </p:pic>
    </p:spTree>
    <p:extLst>
      <p:ext uri="{BB962C8B-B14F-4D97-AF65-F5344CB8AC3E}">
        <p14:creationId xmlns:p14="http://schemas.microsoft.com/office/powerpoint/2010/main" val="3193569505"/>
      </p:ext>
    </p:extLst>
  </p:cSld>
  <p:clrMapOvr>
    <a:masterClrMapping/>
  </p:clrMapOvr>
  <mc:AlternateContent xmlns:mc="http://schemas.openxmlformats.org/markup-compatibility/2006">
    <mc:Choice xmlns:p14="http://schemas.microsoft.com/office/powerpoint/2010/main" Requires="p14">
      <p:transition spd="slow" p14:dur="2000" advTm="22600"/>
    </mc:Choice>
    <mc:Fallback>
      <p:transition spd="slow" advTm="22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49E06-6EE7-2044-9326-D9806054AD74}"/>
              </a:ext>
            </a:extLst>
          </p:cNvPr>
          <p:cNvSpPr>
            <a:spLocks noGrp="1"/>
          </p:cNvSpPr>
          <p:nvPr>
            <p:ph type="title"/>
          </p:nvPr>
        </p:nvSpPr>
        <p:spPr/>
        <p:txBody>
          <a:bodyPr/>
          <a:lstStyle/>
          <a:p>
            <a:pPr algn="ctr"/>
            <a:r>
              <a:rPr lang="en-US" dirty="0"/>
              <a:t>ROC versus PR curve: two different tradeoffs</a:t>
            </a:r>
          </a:p>
        </p:txBody>
      </p:sp>
      <p:pic>
        <p:nvPicPr>
          <p:cNvPr id="6" name="Picture 5">
            <a:extLst>
              <a:ext uri="{FF2B5EF4-FFF2-40B4-BE49-F238E27FC236}">
                <a16:creationId xmlns:a16="http://schemas.microsoft.com/office/drawing/2014/main" id="{A65D34D2-540F-0447-B227-F95E5D773A3F}"/>
              </a:ext>
            </a:extLst>
          </p:cNvPr>
          <p:cNvPicPr>
            <a:picLocks noChangeAspect="1"/>
          </p:cNvPicPr>
          <p:nvPr/>
        </p:nvPicPr>
        <p:blipFill>
          <a:blip r:embed="rId5"/>
          <a:stretch>
            <a:fillRect/>
          </a:stretch>
        </p:blipFill>
        <p:spPr>
          <a:xfrm>
            <a:off x="742277" y="1293606"/>
            <a:ext cx="10707445" cy="5353723"/>
          </a:xfrm>
          <a:prstGeom prst="rect">
            <a:avLst/>
          </a:prstGeom>
        </p:spPr>
      </p:pic>
      <p:pic>
        <p:nvPicPr>
          <p:cNvPr id="3" name="Audio 2">
            <a:hlinkClick r:id="" action="ppaction://media"/>
            <a:extLst>
              <a:ext uri="{FF2B5EF4-FFF2-40B4-BE49-F238E27FC236}">
                <a16:creationId xmlns:a16="http://schemas.microsoft.com/office/drawing/2014/main" id="{5414ECCD-1428-4B46-8219-98E2555C4A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39432173"/>
      </p:ext>
    </p:extLst>
  </p:cSld>
  <p:clrMapOvr>
    <a:masterClrMapping/>
  </p:clrMapOvr>
  <mc:AlternateContent xmlns:mc="http://schemas.openxmlformats.org/markup-compatibility/2006">
    <mc:Choice xmlns:p14="http://schemas.microsoft.com/office/powerpoint/2010/main" Requires="p14">
      <p:transition spd="slow" p14:dur="2000" advTm="269580"/>
    </mc:Choice>
    <mc:Fallback>
      <p:transition spd="slow" advTm="2695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a:blip r:embed="rId6"/>
          <a:stretch>
            <a:fillRect/>
          </a:stretch>
        </p:blipFill>
        <p:spPr>
          <a:xfrm>
            <a:off x="3894267" y="2666577"/>
            <a:ext cx="8113377"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sensitivity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642703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5658864" y="286469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D00B6C1-790E-214F-B195-1B9CEE53D153}"/>
              </a:ext>
            </a:extLst>
          </p:cNvPr>
          <p:cNvSpPr/>
          <p:nvPr/>
        </p:nvSpPr>
        <p:spPr>
          <a:xfrm>
            <a:off x="11643082" y="3916978"/>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B3701AA1-22FD-E94A-B259-4F6DDF7CE82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77888211"/>
      </p:ext>
    </p:extLst>
  </p:cSld>
  <p:clrMapOvr>
    <a:masterClrMapping/>
  </p:clrMapOvr>
  <mc:AlternateContent xmlns:mc="http://schemas.openxmlformats.org/markup-compatibility/2006">
    <mc:Choice xmlns:p14="http://schemas.microsoft.com/office/powerpoint/2010/main" Requires="p14">
      <p:transition spd="slow" p14:dur="2000" advTm="54357"/>
    </mc:Choice>
    <mc:Fallback>
      <p:transition spd="slow" advTm="54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a:blip r:embed="rId6"/>
          <a:stretch>
            <a:fillRect/>
          </a:stretch>
        </p:blipFill>
        <p:spPr>
          <a:xfrm>
            <a:off x="3894267" y="2666577"/>
            <a:ext cx="8113377"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specificity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995400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570292" y="3880694"/>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D00B6C1-790E-214F-B195-1B9CEE53D153}"/>
              </a:ext>
            </a:extLst>
          </p:cNvPr>
          <p:cNvSpPr/>
          <p:nvPr/>
        </p:nvSpPr>
        <p:spPr>
          <a:xfrm>
            <a:off x="10598056" y="298806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0A2651A6-28ED-A848-94CE-C25106B9BB2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37556483"/>
      </p:ext>
    </p:extLst>
  </p:cSld>
  <p:clrMapOvr>
    <a:masterClrMapping/>
  </p:clrMapOvr>
  <mc:AlternateContent xmlns:mc="http://schemas.openxmlformats.org/markup-compatibility/2006">
    <mc:Choice xmlns:p14="http://schemas.microsoft.com/office/powerpoint/2010/main" Requires="p14">
      <p:transition spd="slow" p14:dur="2000" advTm="14778"/>
    </mc:Choice>
    <mc:Fallback>
      <p:transition spd="slow" advTm="14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a:blip r:embed="rId6"/>
          <a:stretch>
            <a:fillRect/>
          </a:stretch>
        </p:blipFill>
        <p:spPr>
          <a:xfrm>
            <a:off x="3894267" y="2666577"/>
            <a:ext cx="8113377"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balanced</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8183266"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889606" y="3217092"/>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D00B6C1-790E-214F-B195-1B9CEE53D153}"/>
              </a:ext>
            </a:extLst>
          </p:cNvPr>
          <p:cNvSpPr/>
          <p:nvPr/>
        </p:nvSpPr>
        <p:spPr>
          <a:xfrm>
            <a:off x="11265712" y="327834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55D4BD67-136F-BD4A-A9A4-7ACDA484A69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22324333"/>
      </p:ext>
    </p:extLst>
  </p:cSld>
  <p:clrMapOvr>
    <a:masterClrMapping/>
  </p:clrMapOvr>
  <mc:AlternateContent xmlns:mc="http://schemas.openxmlformats.org/markup-compatibility/2006">
    <mc:Choice xmlns:p14="http://schemas.microsoft.com/office/powerpoint/2010/main" Requires="p14">
      <p:transition spd="slow" p14:dur="2000" advTm="18601"/>
    </mc:Choice>
    <mc:Fallback>
      <p:transition spd="slow" advTm="186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solidFill>
                  <a:schemeClr val="accent2"/>
                </a:solidFill>
              </a:rPr>
              <a:t>A computer vision model that detects carcinoma</a:t>
            </a:r>
          </a:p>
        </p:txBody>
      </p:sp>
      <p:pic>
        <p:nvPicPr>
          <p:cNvPr id="4" name="Audio 3">
            <a:hlinkClick r:id="" action="ppaction://media"/>
            <a:extLst>
              <a:ext uri="{FF2B5EF4-FFF2-40B4-BE49-F238E27FC236}">
                <a16:creationId xmlns:a16="http://schemas.microsoft.com/office/drawing/2014/main" id="{D2A2C235-9C1E-3F47-A7DA-74B4F98DF3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93246464"/>
      </p:ext>
    </p:extLst>
  </p:cSld>
  <p:clrMapOvr>
    <a:masterClrMapping/>
  </p:clrMapOvr>
  <mc:AlternateContent xmlns:mc="http://schemas.openxmlformats.org/markup-compatibility/2006">
    <mc:Choice xmlns:p14="http://schemas.microsoft.com/office/powerpoint/2010/main" Requires="p14">
      <p:transition spd="slow" p14:dur="2000" advTm="26084"/>
    </mc:Choice>
    <mc:Fallback>
      <p:transition spd="slow" advTm="26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t>A computer vision model that detects carcinoma</a:t>
            </a:r>
          </a:p>
          <a:p>
            <a:pPr marL="514350" indent="-514350">
              <a:buFont typeface="+mj-lt"/>
              <a:buAutoNum type="arabicPeriod"/>
            </a:pPr>
            <a:endParaRPr lang="en-US" dirty="0"/>
          </a:p>
          <a:p>
            <a:pPr marL="514350" indent="-514350">
              <a:buFont typeface="+mj-lt"/>
              <a:buAutoNum type="arabicPeriod"/>
            </a:pPr>
            <a:r>
              <a:rPr lang="en-US" dirty="0">
                <a:solidFill>
                  <a:schemeClr val="accent2"/>
                </a:solidFill>
              </a:rPr>
              <a:t>An EHR-based model that surveils autism risk</a:t>
            </a:r>
          </a:p>
        </p:txBody>
      </p:sp>
      <p:pic>
        <p:nvPicPr>
          <p:cNvPr id="4" name="Audio 3">
            <a:hlinkClick r:id="" action="ppaction://media"/>
            <a:extLst>
              <a:ext uri="{FF2B5EF4-FFF2-40B4-BE49-F238E27FC236}">
                <a16:creationId xmlns:a16="http://schemas.microsoft.com/office/drawing/2014/main" id="{0B413261-8A97-D049-AC15-8CDE5C03FD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421020"/>
      </p:ext>
    </p:extLst>
  </p:cSld>
  <p:clrMapOvr>
    <a:masterClrMapping/>
  </p:clrMapOvr>
  <mc:AlternateContent xmlns:mc="http://schemas.openxmlformats.org/markup-compatibility/2006">
    <mc:Choice xmlns:p14="http://schemas.microsoft.com/office/powerpoint/2010/main" Requires="p14">
      <p:transition spd="slow" p14:dur="2000" advTm="27504"/>
    </mc:Choice>
    <mc:Fallback>
      <p:transition spd="slow" advTm="27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t>A computer vision model that detects carcinoma</a:t>
            </a:r>
          </a:p>
          <a:p>
            <a:pPr marL="514350" indent="-514350">
              <a:buFont typeface="+mj-lt"/>
              <a:buAutoNum type="arabicPeriod"/>
            </a:pPr>
            <a:endParaRPr lang="en-US" dirty="0"/>
          </a:p>
          <a:p>
            <a:pPr marL="514350" indent="-514350">
              <a:buFont typeface="+mj-lt"/>
              <a:buAutoNum type="arabicPeriod"/>
            </a:pPr>
            <a:r>
              <a:rPr lang="en-US" dirty="0"/>
              <a:t>An EHR-based model that surveils autism risk</a:t>
            </a:r>
          </a:p>
          <a:p>
            <a:pPr marL="514350" indent="-514350">
              <a:buFont typeface="+mj-lt"/>
              <a:buAutoNum type="arabicPeriod"/>
            </a:pPr>
            <a:endParaRPr lang="en-US" dirty="0"/>
          </a:p>
          <a:p>
            <a:pPr marL="514350" indent="-514350">
              <a:buFont typeface="+mj-lt"/>
              <a:buAutoNum type="arabicPeriod"/>
            </a:pPr>
            <a:r>
              <a:rPr lang="en-US" dirty="0">
                <a:solidFill>
                  <a:schemeClr val="accent2"/>
                </a:solidFill>
              </a:rPr>
              <a:t>An algorithm that detects COVID in Apple watch users</a:t>
            </a:r>
          </a:p>
        </p:txBody>
      </p:sp>
      <p:pic>
        <p:nvPicPr>
          <p:cNvPr id="5" name="Audio 4">
            <a:hlinkClick r:id="" action="ppaction://media"/>
            <a:extLst>
              <a:ext uri="{FF2B5EF4-FFF2-40B4-BE49-F238E27FC236}">
                <a16:creationId xmlns:a16="http://schemas.microsoft.com/office/drawing/2014/main" id="{291D52D3-A615-9A4E-89F9-8E5D9356A1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58883087"/>
      </p:ext>
    </p:extLst>
  </p:cSld>
  <p:clrMapOvr>
    <a:masterClrMapping/>
  </p:clrMapOvr>
  <mc:AlternateContent xmlns:mc="http://schemas.openxmlformats.org/markup-compatibility/2006">
    <mc:Choice xmlns:p14="http://schemas.microsoft.com/office/powerpoint/2010/main" Requires="p14">
      <p:transition spd="slow" p14:dur="2000" advTm="15540"/>
    </mc:Choice>
    <mc:Fallback>
      <p:transition spd="slow" advTm="155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t>A computer vision model that detects carcinoma</a:t>
            </a:r>
          </a:p>
          <a:p>
            <a:pPr marL="514350" indent="-514350">
              <a:buFont typeface="+mj-lt"/>
              <a:buAutoNum type="arabicPeriod"/>
            </a:pPr>
            <a:endParaRPr lang="en-US" dirty="0"/>
          </a:p>
          <a:p>
            <a:pPr marL="514350" indent="-514350">
              <a:buFont typeface="+mj-lt"/>
              <a:buAutoNum type="arabicPeriod"/>
            </a:pPr>
            <a:r>
              <a:rPr lang="en-US" dirty="0"/>
              <a:t>An EHR-based model that surveils autism risk</a:t>
            </a:r>
          </a:p>
          <a:p>
            <a:pPr marL="514350" indent="-514350">
              <a:buFont typeface="+mj-lt"/>
              <a:buAutoNum type="arabicPeriod"/>
            </a:pPr>
            <a:endParaRPr lang="en-US" dirty="0"/>
          </a:p>
          <a:p>
            <a:pPr marL="514350" indent="-514350">
              <a:buFont typeface="+mj-lt"/>
              <a:buAutoNum type="arabicPeriod"/>
            </a:pPr>
            <a:r>
              <a:rPr lang="en-US" dirty="0"/>
              <a:t>An algorithm that detects COVID in Apple watch users</a:t>
            </a:r>
          </a:p>
          <a:p>
            <a:pPr marL="514350" indent="-514350">
              <a:buFont typeface="+mj-lt"/>
              <a:buAutoNum type="arabicPeriod"/>
            </a:pPr>
            <a:endParaRPr lang="en-US" dirty="0"/>
          </a:p>
          <a:p>
            <a:pPr marL="514350" indent="-514350">
              <a:buFont typeface="+mj-lt"/>
              <a:buAutoNum type="arabicPeriod"/>
            </a:pPr>
            <a:r>
              <a:rPr lang="en-US" dirty="0">
                <a:solidFill>
                  <a:schemeClr val="accent2"/>
                </a:solidFill>
              </a:rPr>
              <a:t>An NLP model that identifies urgent text messages received through a maternal health platform with 2 million users</a:t>
            </a:r>
          </a:p>
        </p:txBody>
      </p:sp>
      <p:pic>
        <p:nvPicPr>
          <p:cNvPr id="4" name="Audio 3">
            <a:hlinkClick r:id="" action="ppaction://media"/>
            <a:extLst>
              <a:ext uri="{FF2B5EF4-FFF2-40B4-BE49-F238E27FC236}">
                <a16:creationId xmlns:a16="http://schemas.microsoft.com/office/drawing/2014/main" id="{3C1B1A58-8F72-7448-BAD8-82B7DA997E2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86965028"/>
      </p:ext>
    </p:extLst>
  </p:cSld>
  <p:clrMapOvr>
    <a:masterClrMapping/>
  </p:clrMapOvr>
  <mc:AlternateContent xmlns:mc="http://schemas.openxmlformats.org/markup-compatibility/2006">
    <mc:Choice xmlns:p14="http://schemas.microsoft.com/office/powerpoint/2010/main" Requires="p14">
      <p:transition spd="slow" p14:dur="2000" advTm="19272"/>
    </mc:Choice>
    <mc:Fallback>
      <p:transition spd="slow" advTm="19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8466-7B1E-BA46-A508-2EBCADFA7F4D}"/>
              </a:ext>
            </a:extLst>
          </p:cNvPr>
          <p:cNvSpPr>
            <a:spLocks noGrp="1"/>
          </p:cNvSpPr>
          <p:nvPr>
            <p:ph type="title"/>
          </p:nvPr>
        </p:nvSpPr>
        <p:spPr/>
        <p:txBody>
          <a:bodyPr/>
          <a:lstStyle/>
          <a:p>
            <a:pPr algn="ctr"/>
            <a:r>
              <a:rPr lang="en-US" dirty="0"/>
              <a:t>Multi-class problems: “Confusion Matrix”</a:t>
            </a:r>
          </a:p>
        </p:txBody>
      </p:sp>
      <p:graphicFrame>
        <p:nvGraphicFramePr>
          <p:cNvPr id="4" name="Table 4">
            <a:extLst>
              <a:ext uri="{FF2B5EF4-FFF2-40B4-BE49-F238E27FC236}">
                <a16:creationId xmlns:a16="http://schemas.microsoft.com/office/drawing/2014/main" id="{2D7C9BEA-74BA-4948-92E9-E7728BEF76B0}"/>
              </a:ext>
            </a:extLst>
          </p:cNvPr>
          <p:cNvGraphicFramePr>
            <a:graphicFrameLocks noGrp="1"/>
          </p:cNvGraphicFramePr>
          <p:nvPr>
            <p:extLst>
              <p:ext uri="{D42A27DB-BD31-4B8C-83A1-F6EECF244321}">
                <p14:modId xmlns:p14="http://schemas.microsoft.com/office/powerpoint/2010/main" val="1574869353"/>
              </p:ext>
            </p:extLst>
          </p:nvPr>
        </p:nvGraphicFramePr>
        <p:xfrm>
          <a:off x="2571567" y="1690688"/>
          <a:ext cx="5011060" cy="4655610"/>
        </p:xfrm>
        <a:graphic>
          <a:graphicData uri="http://schemas.openxmlformats.org/drawingml/2006/table">
            <a:tbl>
              <a:tblPr firstRow="1" bandRow="1">
                <a:tableStyleId>{5C22544A-7EE6-4342-B048-85BDC9FD1C3A}</a:tableStyleId>
              </a:tblPr>
              <a:tblGrid>
                <a:gridCol w="1002212">
                  <a:extLst>
                    <a:ext uri="{9D8B030D-6E8A-4147-A177-3AD203B41FA5}">
                      <a16:colId xmlns:a16="http://schemas.microsoft.com/office/drawing/2014/main" val="2769383140"/>
                    </a:ext>
                  </a:extLst>
                </a:gridCol>
                <a:gridCol w="1002212">
                  <a:extLst>
                    <a:ext uri="{9D8B030D-6E8A-4147-A177-3AD203B41FA5}">
                      <a16:colId xmlns:a16="http://schemas.microsoft.com/office/drawing/2014/main" val="723352028"/>
                    </a:ext>
                  </a:extLst>
                </a:gridCol>
                <a:gridCol w="1002212">
                  <a:extLst>
                    <a:ext uri="{9D8B030D-6E8A-4147-A177-3AD203B41FA5}">
                      <a16:colId xmlns:a16="http://schemas.microsoft.com/office/drawing/2014/main" val="3339604044"/>
                    </a:ext>
                  </a:extLst>
                </a:gridCol>
                <a:gridCol w="1002212">
                  <a:extLst>
                    <a:ext uri="{9D8B030D-6E8A-4147-A177-3AD203B41FA5}">
                      <a16:colId xmlns:a16="http://schemas.microsoft.com/office/drawing/2014/main" val="1934251026"/>
                    </a:ext>
                  </a:extLst>
                </a:gridCol>
                <a:gridCol w="1002212">
                  <a:extLst>
                    <a:ext uri="{9D8B030D-6E8A-4147-A177-3AD203B41FA5}">
                      <a16:colId xmlns:a16="http://schemas.microsoft.com/office/drawing/2014/main" val="3935223234"/>
                    </a:ext>
                  </a:extLst>
                </a:gridCol>
              </a:tblGrid>
              <a:tr h="931122">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142137502"/>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889995813"/>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4250459697"/>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2071714841"/>
                  </a:ext>
                </a:extLst>
              </a:tr>
            </a:tbl>
          </a:graphicData>
        </a:graphic>
      </p:graphicFrame>
      <p:sp>
        <p:nvSpPr>
          <p:cNvPr id="5" name="TextBox 4">
            <a:extLst>
              <a:ext uri="{FF2B5EF4-FFF2-40B4-BE49-F238E27FC236}">
                <a16:creationId xmlns:a16="http://schemas.microsoft.com/office/drawing/2014/main" id="{5896FFAE-7028-7E41-A6B7-D0D9E56A0392}"/>
              </a:ext>
            </a:extLst>
          </p:cNvPr>
          <p:cNvSpPr txBox="1"/>
          <p:nvPr/>
        </p:nvSpPr>
        <p:spPr>
          <a:xfrm>
            <a:off x="4021840" y="1229023"/>
            <a:ext cx="2110514" cy="461665"/>
          </a:xfrm>
          <a:prstGeom prst="rect">
            <a:avLst/>
          </a:prstGeom>
          <a:noFill/>
        </p:spPr>
        <p:txBody>
          <a:bodyPr wrap="none" rtlCol="0">
            <a:spAutoFit/>
          </a:bodyPr>
          <a:lstStyle/>
          <a:p>
            <a:r>
              <a:rPr lang="en-US" sz="2400" dirty="0"/>
              <a:t>Predicted Label</a:t>
            </a:r>
          </a:p>
        </p:txBody>
      </p:sp>
      <p:sp>
        <p:nvSpPr>
          <p:cNvPr id="6" name="TextBox 5">
            <a:extLst>
              <a:ext uri="{FF2B5EF4-FFF2-40B4-BE49-F238E27FC236}">
                <a16:creationId xmlns:a16="http://schemas.microsoft.com/office/drawing/2014/main" id="{5795FB58-6841-8749-9968-6DB30F2B13BF}"/>
              </a:ext>
            </a:extLst>
          </p:cNvPr>
          <p:cNvSpPr txBox="1"/>
          <p:nvPr/>
        </p:nvSpPr>
        <p:spPr>
          <a:xfrm rot="16200000">
            <a:off x="1429165" y="3791401"/>
            <a:ext cx="1472006" cy="461665"/>
          </a:xfrm>
          <a:prstGeom prst="rect">
            <a:avLst/>
          </a:prstGeom>
          <a:noFill/>
        </p:spPr>
        <p:txBody>
          <a:bodyPr wrap="none" rtlCol="0">
            <a:spAutoFit/>
          </a:bodyPr>
          <a:lstStyle/>
          <a:p>
            <a:r>
              <a:rPr lang="en-US" sz="2400" dirty="0"/>
              <a:t>True Label</a:t>
            </a:r>
          </a:p>
        </p:txBody>
      </p:sp>
      <p:graphicFrame>
        <p:nvGraphicFramePr>
          <p:cNvPr id="7" name="Table 4">
            <a:extLst>
              <a:ext uri="{FF2B5EF4-FFF2-40B4-BE49-F238E27FC236}">
                <a16:creationId xmlns:a16="http://schemas.microsoft.com/office/drawing/2014/main" id="{AE228486-93C8-A44C-94CB-4DB254944887}"/>
              </a:ext>
            </a:extLst>
          </p:cNvPr>
          <p:cNvGraphicFramePr>
            <a:graphicFrameLocks noGrp="1"/>
          </p:cNvGraphicFramePr>
          <p:nvPr>
            <p:extLst>
              <p:ext uri="{D42A27DB-BD31-4B8C-83A1-F6EECF244321}">
                <p14:modId xmlns:p14="http://schemas.microsoft.com/office/powerpoint/2010/main" val="2751358986"/>
              </p:ext>
            </p:extLst>
          </p:nvPr>
        </p:nvGraphicFramePr>
        <p:xfrm>
          <a:off x="8482726" y="3548787"/>
          <a:ext cx="519283" cy="939412"/>
        </p:xfrm>
        <a:graphic>
          <a:graphicData uri="http://schemas.openxmlformats.org/drawingml/2006/table">
            <a:tbl>
              <a:tblPr firstRow="1" bandRow="1">
                <a:tableStyleId>{5C22544A-7EE6-4342-B048-85BDC9FD1C3A}</a:tableStyleId>
              </a:tblPr>
              <a:tblGrid>
                <a:gridCol w="519283">
                  <a:extLst>
                    <a:ext uri="{9D8B030D-6E8A-4147-A177-3AD203B41FA5}">
                      <a16:colId xmlns:a16="http://schemas.microsoft.com/office/drawing/2014/main" val="2769383140"/>
                    </a:ext>
                  </a:extLst>
                </a:gridCol>
              </a:tblGrid>
              <a:tr h="469706">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469706">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bl>
          </a:graphicData>
        </a:graphic>
      </p:graphicFrame>
      <p:sp>
        <p:nvSpPr>
          <p:cNvPr id="8" name="TextBox 7">
            <a:extLst>
              <a:ext uri="{FF2B5EF4-FFF2-40B4-BE49-F238E27FC236}">
                <a16:creationId xmlns:a16="http://schemas.microsoft.com/office/drawing/2014/main" id="{A5617D1A-20B1-EC4C-8925-68F509D8BFFC}"/>
              </a:ext>
            </a:extLst>
          </p:cNvPr>
          <p:cNvSpPr txBox="1"/>
          <p:nvPr/>
        </p:nvSpPr>
        <p:spPr>
          <a:xfrm>
            <a:off x="9002009" y="3548787"/>
            <a:ext cx="2451248" cy="461665"/>
          </a:xfrm>
          <a:prstGeom prst="rect">
            <a:avLst/>
          </a:prstGeom>
          <a:noFill/>
        </p:spPr>
        <p:txBody>
          <a:bodyPr wrap="none" rtlCol="0">
            <a:spAutoFit/>
          </a:bodyPr>
          <a:lstStyle/>
          <a:p>
            <a:r>
              <a:rPr lang="en-US" sz="2400" dirty="0"/>
              <a:t>Correct Prediction</a:t>
            </a:r>
          </a:p>
        </p:txBody>
      </p:sp>
      <p:sp>
        <p:nvSpPr>
          <p:cNvPr id="9" name="TextBox 8">
            <a:extLst>
              <a:ext uri="{FF2B5EF4-FFF2-40B4-BE49-F238E27FC236}">
                <a16:creationId xmlns:a16="http://schemas.microsoft.com/office/drawing/2014/main" id="{515108C2-BA6B-1C4A-A3EC-EF28D7BA3265}"/>
              </a:ext>
            </a:extLst>
          </p:cNvPr>
          <p:cNvSpPr txBox="1"/>
          <p:nvPr/>
        </p:nvSpPr>
        <p:spPr>
          <a:xfrm>
            <a:off x="9002009" y="4010452"/>
            <a:ext cx="2653868" cy="461665"/>
          </a:xfrm>
          <a:prstGeom prst="rect">
            <a:avLst/>
          </a:prstGeom>
          <a:noFill/>
        </p:spPr>
        <p:txBody>
          <a:bodyPr wrap="none" rtlCol="0">
            <a:spAutoFit/>
          </a:bodyPr>
          <a:lstStyle/>
          <a:p>
            <a:r>
              <a:rPr lang="en-US" sz="2400" dirty="0"/>
              <a:t>Incorrect Prediction</a:t>
            </a:r>
          </a:p>
        </p:txBody>
      </p:sp>
      <p:pic>
        <p:nvPicPr>
          <p:cNvPr id="10" name="Audio 9">
            <a:hlinkClick r:id="" action="ppaction://media"/>
            <a:extLst>
              <a:ext uri="{FF2B5EF4-FFF2-40B4-BE49-F238E27FC236}">
                <a16:creationId xmlns:a16="http://schemas.microsoft.com/office/drawing/2014/main" id="{E4FFBAF3-B9B0-2E4F-BCA7-410F8B159C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17298643"/>
      </p:ext>
    </p:extLst>
  </p:cSld>
  <p:clrMapOvr>
    <a:masterClrMapping/>
  </p:clrMapOvr>
  <mc:AlternateContent xmlns:mc="http://schemas.openxmlformats.org/markup-compatibility/2006">
    <mc:Choice xmlns:p14="http://schemas.microsoft.com/office/powerpoint/2010/main" Requires="p14">
      <p:transition spd="slow" p14:dur="2000" advTm="90372"/>
    </mc:Choice>
    <mc:Fallback>
      <p:transition spd="slow" advTm="90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8466-7B1E-BA46-A508-2EBCADFA7F4D}"/>
              </a:ext>
            </a:extLst>
          </p:cNvPr>
          <p:cNvSpPr>
            <a:spLocks noGrp="1"/>
          </p:cNvSpPr>
          <p:nvPr>
            <p:ph type="title"/>
          </p:nvPr>
        </p:nvSpPr>
        <p:spPr>
          <a:xfrm>
            <a:off x="0" y="365125"/>
            <a:ext cx="12192000" cy="1325563"/>
          </a:xfrm>
        </p:spPr>
        <p:txBody>
          <a:bodyPr/>
          <a:lstStyle/>
          <a:p>
            <a:pPr algn="ctr"/>
            <a:r>
              <a:rPr lang="en-US" dirty="0"/>
              <a:t>Multi-class problems: Binary for Label 1</a:t>
            </a:r>
          </a:p>
        </p:txBody>
      </p:sp>
      <p:graphicFrame>
        <p:nvGraphicFramePr>
          <p:cNvPr id="7" name="Table 4">
            <a:extLst>
              <a:ext uri="{FF2B5EF4-FFF2-40B4-BE49-F238E27FC236}">
                <a16:creationId xmlns:a16="http://schemas.microsoft.com/office/drawing/2014/main" id="{C6CB827A-B029-F241-88A2-F2DD30AC11DD}"/>
              </a:ext>
            </a:extLst>
          </p:cNvPr>
          <p:cNvGraphicFramePr>
            <a:graphicFrameLocks noGrp="1"/>
          </p:cNvGraphicFramePr>
          <p:nvPr>
            <p:extLst>
              <p:ext uri="{D42A27DB-BD31-4B8C-83A1-F6EECF244321}">
                <p14:modId xmlns:p14="http://schemas.microsoft.com/office/powerpoint/2010/main" val="1393533518"/>
              </p:ext>
            </p:extLst>
          </p:nvPr>
        </p:nvGraphicFramePr>
        <p:xfrm>
          <a:off x="2571567" y="1690688"/>
          <a:ext cx="5011060" cy="4655610"/>
        </p:xfrm>
        <a:graphic>
          <a:graphicData uri="http://schemas.openxmlformats.org/drawingml/2006/table">
            <a:tbl>
              <a:tblPr firstRow="1" bandRow="1">
                <a:tableStyleId>{5C22544A-7EE6-4342-B048-85BDC9FD1C3A}</a:tableStyleId>
              </a:tblPr>
              <a:tblGrid>
                <a:gridCol w="1002212">
                  <a:extLst>
                    <a:ext uri="{9D8B030D-6E8A-4147-A177-3AD203B41FA5}">
                      <a16:colId xmlns:a16="http://schemas.microsoft.com/office/drawing/2014/main" val="2769383140"/>
                    </a:ext>
                  </a:extLst>
                </a:gridCol>
                <a:gridCol w="1002212">
                  <a:extLst>
                    <a:ext uri="{9D8B030D-6E8A-4147-A177-3AD203B41FA5}">
                      <a16:colId xmlns:a16="http://schemas.microsoft.com/office/drawing/2014/main" val="723352028"/>
                    </a:ext>
                  </a:extLst>
                </a:gridCol>
                <a:gridCol w="1002212">
                  <a:extLst>
                    <a:ext uri="{9D8B030D-6E8A-4147-A177-3AD203B41FA5}">
                      <a16:colId xmlns:a16="http://schemas.microsoft.com/office/drawing/2014/main" val="3339604044"/>
                    </a:ext>
                  </a:extLst>
                </a:gridCol>
                <a:gridCol w="1002212">
                  <a:extLst>
                    <a:ext uri="{9D8B030D-6E8A-4147-A177-3AD203B41FA5}">
                      <a16:colId xmlns:a16="http://schemas.microsoft.com/office/drawing/2014/main" val="1934251026"/>
                    </a:ext>
                  </a:extLst>
                </a:gridCol>
                <a:gridCol w="1002212">
                  <a:extLst>
                    <a:ext uri="{9D8B030D-6E8A-4147-A177-3AD203B41FA5}">
                      <a16:colId xmlns:a16="http://schemas.microsoft.com/office/drawing/2014/main" val="3935223234"/>
                    </a:ext>
                  </a:extLst>
                </a:gridCol>
              </a:tblGrid>
              <a:tr h="931122">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142137502"/>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798510915"/>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889995813"/>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4250459697"/>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2071714841"/>
                  </a:ext>
                </a:extLst>
              </a:tr>
            </a:tbl>
          </a:graphicData>
        </a:graphic>
      </p:graphicFrame>
      <p:sp>
        <p:nvSpPr>
          <p:cNvPr id="8" name="TextBox 7">
            <a:extLst>
              <a:ext uri="{FF2B5EF4-FFF2-40B4-BE49-F238E27FC236}">
                <a16:creationId xmlns:a16="http://schemas.microsoft.com/office/drawing/2014/main" id="{4D6DB2D6-84D6-1641-A8D6-025CDFB64A1A}"/>
              </a:ext>
            </a:extLst>
          </p:cNvPr>
          <p:cNvSpPr txBox="1"/>
          <p:nvPr/>
        </p:nvSpPr>
        <p:spPr>
          <a:xfrm>
            <a:off x="4021840" y="1229023"/>
            <a:ext cx="2110514" cy="461665"/>
          </a:xfrm>
          <a:prstGeom prst="rect">
            <a:avLst/>
          </a:prstGeom>
          <a:noFill/>
        </p:spPr>
        <p:txBody>
          <a:bodyPr wrap="none" rtlCol="0">
            <a:spAutoFit/>
          </a:bodyPr>
          <a:lstStyle/>
          <a:p>
            <a:r>
              <a:rPr lang="en-US" sz="2400" dirty="0"/>
              <a:t>Predicted Label</a:t>
            </a:r>
          </a:p>
        </p:txBody>
      </p:sp>
      <p:sp>
        <p:nvSpPr>
          <p:cNvPr id="9" name="TextBox 8">
            <a:extLst>
              <a:ext uri="{FF2B5EF4-FFF2-40B4-BE49-F238E27FC236}">
                <a16:creationId xmlns:a16="http://schemas.microsoft.com/office/drawing/2014/main" id="{1DD263A5-FAD4-3947-8329-FB5B488D4930}"/>
              </a:ext>
            </a:extLst>
          </p:cNvPr>
          <p:cNvSpPr txBox="1"/>
          <p:nvPr/>
        </p:nvSpPr>
        <p:spPr>
          <a:xfrm rot="16200000">
            <a:off x="1429165" y="3791401"/>
            <a:ext cx="1472006" cy="461665"/>
          </a:xfrm>
          <a:prstGeom prst="rect">
            <a:avLst/>
          </a:prstGeom>
          <a:noFill/>
        </p:spPr>
        <p:txBody>
          <a:bodyPr wrap="none" rtlCol="0">
            <a:spAutoFit/>
          </a:bodyPr>
          <a:lstStyle/>
          <a:p>
            <a:r>
              <a:rPr lang="en-US" sz="2400" dirty="0"/>
              <a:t>True Label</a:t>
            </a:r>
          </a:p>
        </p:txBody>
      </p:sp>
      <p:graphicFrame>
        <p:nvGraphicFramePr>
          <p:cNvPr id="10" name="Table 4">
            <a:extLst>
              <a:ext uri="{FF2B5EF4-FFF2-40B4-BE49-F238E27FC236}">
                <a16:creationId xmlns:a16="http://schemas.microsoft.com/office/drawing/2014/main" id="{491ECC4A-E68A-5341-B331-8C965FA7CD8D}"/>
              </a:ext>
            </a:extLst>
          </p:cNvPr>
          <p:cNvGraphicFramePr>
            <a:graphicFrameLocks noGrp="1"/>
          </p:cNvGraphicFramePr>
          <p:nvPr>
            <p:extLst>
              <p:ext uri="{D42A27DB-BD31-4B8C-83A1-F6EECF244321}">
                <p14:modId xmlns:p14="http://schemas.microsoft.com/office/powerpoint/2010/main" val="3780863939"/>
              </p:ext>
            </p:extLst>
          </p:nvPr>
        </p:nvGraphicFramePr>
        <p:xfrm>
          <a:off x="8482726" y="3548787"/>
          <a:ext cx="519283" cy="939412"/>
        </p:xfrm>
        <a:graphic>
          <a:graphicData uri="http://schemas.openxmlformats.org/drawingml/2006/table">
            <a:tbl>
              <a:tblPr firstRow="1" bandRow="1">
                <a:tableStyleId>{5C22544A-7EE6-4342-B048-85BDC9FD1C3A}</a:tableStyleId>
              </a:tblPr>
              <a:tblGrid>
                <a:gridCol w="519283">
                  <a:extLst>
                    <a:ext uri="{9D8B030D-6E8A-4147-A177-3AD203B41FA5}">
                      <a16:colId xmlns:a16="http://schemas.microsoft.com/office/drawing/2014/main" val="2769383140"/>
                    </a:ext>
                  </a:extLst>
                </a:gridCol>
              </a:tblGrid>
              <a:tr h="469706">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469706">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bl>
          </a:graphicData>
        </a:graphic>
      </p:graphicFrame>
      <p:sp>
        <p:nvSpPr>
          <p:cNvPr id="11" name="TextBox 10">
            <a:extLst>
              <a:ext uri="{FF2B5EF4-FFF2-40B4-BE49-F238E27FC236}">
                <a16:creationId xmlns:a16="http://schemas.microsoft.com/office/drawing/2014/main" id="{5A35E5E4-FCB5-FC47-A217-650893436E07}"/>
              </a:ext>
            </a:extLst>
          </p:cNvPr>
          <p:cNvSpPr txBox="1"/>
          <p:nvPr/>
        </p:nvSpPr>
        <p:spPr>
          <a:xfrm>
            <a:off x="9002009" y="3548787"/>
            <a:ext cx="2451248" cy="461665"/>
          </a:xfrm>
          <a:prstGeom prst="rect">
            <a:avLst/>
          </a:prstGeom>
          <a:noFill/>
        </p:spPr>
        <p:txBody>
          <a:bodyPr wrap="none" rtlCol="0">
            <a:spAutoFit/>
          </a:bodyPr>
          <a:lstStyle/>
          <a:p>
            <a:r>
              <a:rPr lang="en-US" sz="2400" dirty="0"/>
              <a:t>Correct Prediction</a:t>
            </a:r>
          </a:p>
        </p:txBody>
      </p:sp>
      <p:sp>
        <p:nvSpPr>
          <p:cNvPr id="12" name="TextBox 11">
            <a:extLst>
              <a:ext uri="{FF2B5EF4-FFF2-40B4-BE49-F238E27FC236}">
                <a16:creationId xmlns:a16="http://schemas.microsoft.com/office/drawing/2014/main" id="{D29EEAC6-86FB-9E40-A989-F22711C73492}"/>
              </a:ext>
            </a:extLst>
          </p:cNvPr>
          <p:cNvSpPr txBox="1"/>
          <p:nvPr/>
        </p:nvSpPr>
        <p:spPr>
          <a:xfrm>
            <a:off x="9002009" y="4010452"/>
            <a:ext cx="2653868" cy="461665"/>
          </a:xfrm>
          <a:prstGeom prst="rect">
            <a:avLst/>
          </a:prstGeom>
          <a:noFill/>
        </p:spPr>
        <p:txBody>
          <a:bodyPr wrap="none" rtlCol="0">
            <a:spAutoFit/>
          </a:bodyPr>
          <a:lstStyle/>
          <a:p>
            <a:r>
              <a:rPr lang="en-US" sz="2400" dirty="0"/>
              <a:t>Incorrect Prediction</a:t>
            </a:r>
          </a:p>
        </p:txBody>
      </p:sp>
      <p:sp>
        <p:nvSpPr>
          <p:cNvPr id="3" name="TextBox 2">
            <a:extLst>
              <a:ext uri="{FF2B5EF4-FFF2-40B4-BE49-F238E27FC236}">
                <a16:creationId xmlns:a16="http://schemas.microsoft.com/office/drawing/2014/main" id="{B78677DE-BE53-594A-85F0-8EB610D26DC4}"/>
              </a:ext>
            </a:extLst>
          </p:cNvPr>
          <p:cNvSpPr txBox="1"/>
          <p:nvPr/>
        </p:nvSpPr>
        <p:spPr>
          <a:xfrm>
            <a:off x="2610756" y="1967687"/>
            <a:ext cx="941733" cy="369332"/>
          </a:xfrm>
          <a:prstGeom prst="rect">
            <a:avLst/>
          </a:prstGeom>
          <a:noFill/>
        </p:spPr>
        <p:txBody>
          <a:bodyPr wrap="none" rtlCol="0">
            <a:spAutoFit/>
          </a:bodyPr>
          <a:lstStyle/>
          <a:p>
            <a:r>
              <a:rPr lang="en-US" b="1" dirty="0" err="1"/>
              <a:t>TruePos</a:t>
            </a:r>
            <a:endParaRPr lang="en-US" b="1" dirty="0"/>
          </a:p>
        </p:txBody>
      </p:sp>
      <p:sp>
        <p:nvSpPr>
          <p:cNvPr id="13" name="TextBox 12">
            <a:extLst>
              <a:ext uri="{FF2B5EF4-FFF2-40B4-BE49-F238E27FC236}">
                <a16:creationId xmlns:a16="http://schemas.microsoft.com/office/drawing/2014/main" id="{872C66E5-4A04-C54D-A25D-DA128DE69F84}"/>
              </a:ext>
            </a:extLst>
          </p:cNvPr>
          <p:cNvSpPr txBox="1"/>
          <p:nvPr/>
        </p:nvSpPr>
        <p:spPr>
          <a:xfrm>
            <a:off x="4325613" y="1967687"/>
            <a:ext cx="2549031" cy="369332"/>
          </a:xfrm>
          <a:prstGeom prst="rect">
            <a:avLst/>
          </a:prstGeom>
          <a:noFill/>
        </p:spPr>
        <p:txBody>
          <a:bodyPr wrap="none" rtlCol="0">
            <a:spAutoFit/>
          </a:bodyPr>
          <a:lstStyle/>
          <a:p>
            <a:r>
              <a:rPr lang="en-US" dirty="0">
                <a:sym typeface="Wingdings" pitchFamily="2" charset="2"/>
              </a:rPr>
              <a:t>&lt;---- </a:t>
            </a:r>
            <a:r>
              <a:rPr lang="en-US" b="1" dirty="0"/>
              <a:t>False Negatives </a:t>
            </a:r>
            <a:r>
              <a:rPr lang="en-US" dirty="0"/>
              <a:t>---</a:t>
            </a:r>
            <a:r>
              <a:rPr lang="en-US" dirty="0">
                <a:sym typeface="Wingdings" pitchFamily="2" charset="2"/>
              </a:rPr>
              <a:t>-&gt;</a:t>
            </a:r>
            <a:endParaRPr lang="en-US" dirty="0"/>
          </a:p>
        </p:txBody>
      </p:sp>
      <p:sp>
        <p:nvSpPr>
          <p:cNvPr id="14" name="TextBox 13">
            <a:extLst>
              <a:ext uri="{FF2B5EF4-FFF2-40B4-BE49-F238E27FC236}">
                <a16:creationId xmlns:a16="http://schemas.microsoft.com/office/drawing/2014/main" id="{143691DE-B5B7-3C42-ADAC-6CBB6F3B851C}"/>
              </a:ext>
            </a:extLst>
          </p:cNvPr>
          <p:cNvSpPr txBox="1"/>
          <p:nvPr/>
        </p:nvSpPr>
        <p:spPr>
          <a:xfrm>
            <a:off x="9297507" y="2481238"/>
            <a:ext cx="1031436" cy="369332"/>
          </a:xfrm>
          <a:prstGeom prst="rect">
            <a:avLst/>
          </a:prstGeom>
          <a:noFill/>
        </p:spPr>
        <p:txBody>
          <a:bodyPr wrap="none" rtlCol="0">
            <a:spAutoFit/>
          </a:bodyPr>
          <a:lstStyle/>
          <a:p>
            <a:r>
              <a:rPr lang="en-US" dirty="0"/>
              <a:t>False Pos</a:t>
            </a:r>
          </a:p>
        </p:txBody>
      </p:sp>
      <p:sp>
        <p:nvSpPr>
          <p:cNvPr id="16" name="TextBox 15">
            <a:extLst>
              <a:ext uri="{FF2B5EF4-FFF2-40B4-BE49-F238E27FC236}">
                <a16:creationId xmlns:a16="http://schemas.microsoft.com/office/drawing/2014/main" id="{3AFD708C-EDC3-CB42-BEAD-17A3B3A3A346}"/>
              </a:ext>
            </a:extLst>
          </p:cNvPr>
          <p:cNvSpPr txBox="1"/>
          <p:nvPr/>
        </p:nvSpPr>
        <p:spPr>
          <a:xfrm rot="16200000">
            <a:off x="1854010" y="4329176"/>
            <a:ext cx="2455224" cy="369332"/>
          </a:xfrm>
          <a:prstGeom prst="rect">
            <a:avLst/>
          </a:prstGeom>
          <a:noFill/>
        </p:spPr>
        <p:txBody>
          <a:bodyPr wrap="none" rtlCol="0">
            <a:spAutoFit/>
          </a:bodyPr>
          <a:lstStyle/>
          <a:p>
            <a:r>
              <a:rPr lang="en-US" dirty="0">
                <a:sym typeface="Wingdings" pitchFamily="2" charset="2"/>
              </a:rPr>
              <a:t>&lt;---- </a:t>
            </a:r>
            <a:r>
              <a:rPr lang="en-US" b="1" dirty="0"/>
              <a:t>False Positives </a:t>
            </a:r>
            <a:r>
              <a:rPr lang="en-US" dirty="0"/>
              <a:t>---</a:t>
            </a:r>
            <a:r>
              <a:rPr lang="en-US" dirty="0">
                <a:sym typeface="Wingdings" pitchFamily="2" charset="2"/>
              </a:rPr>
              <a:t>-&gt;</a:t>
            </a:r>
            <a:endParaRPr lang="en-US" dirty="0"/>
          </a:p>
        </p:txBody>
      </p:sp>
      <p:sp>
        <p:nvSpPr>
          <p:cNvPr id="17" name="TextBox 16">
            <a:extLst>
              <a:ext uri="{FF2B5EF4-FFF2-40B4-BE49-F238E27FC236}">
                <a16:creationId xmlns:a16="http://schemas.microsoft.com/office/drawing/2014/main" id="{D449CD80-D4E2-3644-8A17-174B8340DA3D}"/>
              </a:ext>
            </a:extLst>
          </p:cNvPr>
          <p:cNvSpPr txBox="1"/>
          <p:nvPr/>
        </p:nvSpPr>
        <p:spPr>
          <a:xfrm>
            <a:off x="4802890" y="4056618"/>
            <a:ext cx="1594475" cy="369332"/>
          </a:xfrm>
          <a:prstGeom prst="rect">
            <a:avLst/>
          </a:prstGeom>
          <a:noFill/>
        </p:spPr>
        <p:txBody>
          <a:bodyPr wrap="none" rtlCol="0">
            <a:spAutoFit/>
          </a:bodyPr>
          <a:lstStyle/>
          <a:p>
            <a:r>
              <a:rPr lang="en-US" b="1" dirty="0"/>
              <a:t>True Negatives</a:t>
            </a:r>
            <a:endParaRPr lang="en-US" dirty="0"/>
          </a:p>
        </p:txBody>
      </p:sp>
      <p:pic>
        <p:nvPicPr>
          <p:cNvPr id="19" name="Audio 18">
            <a:hlinkClick r:id="" action="ppaction://media"/>
            <a:extLst>
              <a:ext uri="{FF2B5EF4-FFF2-40B4-BE49-F238E27FC236}">
                <a16:creationId xmlns:a16="http://schemas.microsoft.com/office/drawing/2014/main" id="{3ACDA572-36C2-B148-9007-CB59D08786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14613797"/>
      </p:ext>
    </p:extLst>
  </p:cSld>
  <p:clrMapOvr>
    <a:masterClrMapping/>
  </p:clrMapOvr>
  <mc:AlternateContent xmlns:mc="http://schemas.openxmlformats.org/markup-compatibility/2006">
    <mc:Choice xmlns:p14="http://schemas.microsoft.com/office/powerpoint/2010/main" Requires="p14">
      <p:transition spd="slow" p14:dur="2000" advTm="47827"/>
    </mc:Choice>
    <mc:Fallback>
      <p:transition spd="slow" advTm="47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13A8-35E9-0A4B-BD2D-5C0540EB8F36}"/>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68A7F77C-D784-8549-9139-5EA7547C2C8B}"/>
              </a:ext>
            </a:extLst>
          </p:cNvPr>
          <p:cNvSpPr>
            <a:spLocks noGrp="1"/>
          </p:cNvSpPr>
          <p:nvPr>
            <p:ph idx="1"/>
          </p:nvPr>
        </p:nvSpPr>
        <p:spPr/>
        <p:txBody>
          <a:bodyPr/>
          <a:lstStyle/>
          <a:p>
            <a:r>
              <a:rPr lang="en-US" dirty="0"/>
              <a:t>Understand common performance measures </a:t>
            </a:r>
            <a:r>
              <a:rPr lang="en-US" u="sng" dirty="0"/>
              <a:t>for binary classification</a:t>
            </a:r>
          </a:p>
          <a:p>
            <a:endParaRPr lang="en-US" dirty="0"/>
          </a:p>
          <a:p>
            <a:r>
              <a:rPr lang="en-US" dirty="0"/>
              <a:t>Recognize that which measure(s) are most appropriate depends on the application</a:t>
            </a:r>
          </a:p>
          <a:p>
            <a:endParaRPr lang="en-US" dirty="0"/>
          </a:p>
          <a:p>
            <a:r>
              <a:rPr lang="en-US" dirty="0"/>
              <a:t>Run through a few different clinical scenarios</a:t>
            </a:r>
          </a:p>
          <a:p>
            <a:endParaRPr lang="en-US" dirty="0"/>
          </a:p>
          <a:p>
            <a:r>
              <a:rPr lang="en-US" dirty="0"/>
              <a:t>Touch on metrics for problems other than binary classification</a:t>
            </a:r>
          </a:p>
        </p:txBody>
      </p:sp>
      <p:pic>
        <p:nvPicPr>
          <p:cNvPr id="4" name="Audio 3">
            <a:hlinkClick r:id="" action="ppaction://media"/>
            <a:extLst>
              <a:ext uri="{FF2B5EF4-FFF2-40B4-BE49-F238E27FC236}">
                <a16:creationId xmlns:a16="http://schemas.microsoft.com/office/drawing/2014/main" id="{21C2344F-81C3-9C47-951D-23930F899C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91798506"/>
      </p:ext>
    </p:extLst>
  </p:cSld>
  <p:clrMapOvr>
    <a:masterClrMapping/>
  </p:clrMapOvr>
  <mc:AlternateContent xmlns:mc="http://schemas.openxmlformats.org/markup-compatibility/2006">
    <mc:Choice xmlns:p14="http://schemas.microsoft.com/office/powerpoint/2010/main" Requires="p14">
      <p:transition spd="slow" p14:dur="2000" advTm="29469"/>
    </mc:Choice>
    <mc:Fallback>
      <p:transition spd="slow" advTm="29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8466-7B1E-BA46-A508-2EBCADFA7F4D}"/>
              </a:ext>
            </a:extLst>
          </p:cNvPr>
          <p:cNvSpPr>
            <a:spLocks noGrp="1"/>
          </p:cNvSpPr>
          <p:nvPr>
            <p:ph type="title"/>
          </p:nvPr>
        </p:nvSpPr>
        <p:spPr/>
        <p:txBody>
          <a:bodyPr/>
          <a:lstStyle/>
          <a:p>
            <a:pPr algn="ctr"/>
            <a:r>
              <a:rPr lang="en-US" dirty="0"/>
              <a:t>Multi-class problems: Binary for Label 2</a:t>
            </a:r>
          </a:p>
        </p:txBody>
      </p:sp>
      <p:graphicFrame>
        <p:nvGraphicFramePr>
          <p:cNvPr id="13" name="Table 4">
            <a:extLst>
              <a:ext uri="{FF2B5EF4-FFF2-40B4-BE49-F238E27FC236}">
                <a16:creationId xmlns:a16="http://schemas.microsoft.com/office/drawing/2014/main" id="{9DC1063B-4C02-FE4D-B973-8DA66E72A3D4}"/>
              </a:ext>
            </a:extLst>
          </p:cNvPr>
          <p:cNvGraphicFramePr>
            <a:graphicFrameLocks noGrp="1"/>
          </p:cNvGraphicFramePr>
          <p:nvPr>
            <p:extLst>
              <p:ext uri="{D42A27DB-BD31-4B8C-83A1-F6EECF244321}">
                <p14:modId xmlns:p14="http://schemas.microsoft.com/office/powerpoint/2010/main" val="932847906"/>
              </p:ext>
            </p:extLst>
          </p:nvPr>
        </p:nvGraphicFramePr>
        <p:xfrm>
          <a:off x="2571567" y="1690688"/>
          <a:ext cx="5011060" cy="4655610"/>
        </p:xfrm>
        <a:graphic>
          <a:graphicData uri="http://schemas.openxmlformats.org/drawingml/2006/table">
            <a:tbl>
              <a:tblPr firstRow="1" bandRow="1">
                <a:tableStyleId>{5C22544A-7EE6-4342-B048-85BDC9FD1C3A}</a:tableStyleId>
              </a:tblPr>
              <a:tblGrid>
                <a:gridCol w="1002212">
                  <a:extLst>
                    <a:ext uri="{9D8B030D-6E8A-4147-A177-3AD203B41FA5}">
                      <a16:colId xmlns:a16="http://schemas.microsoft.com/office/drawing/2014/main" val="2769383140"/>
                    </a:ext>
                  </a:extLst>
                </a:gridCol>
                <a:gridCol w="1002212">
                  <a:extLst>
                    <a:ext uri="{9D8B030D-6E8A-4147-A177-3AD203B41FA5}">
                      <a16:colId xmlns:a16="http://schemas.microsoft.com/office/drawing/2014/main" val="723352028"/>
                    </a:ext>
                  </a:extLst>
                </a:gridCol>
                <a:gridCol w="1002212">
                  <a:extLst>
                    <a:ext uri="{9D8B030D-6E8A-4147-A177-3AD203B41FA5}">
                      <a16:colId xmlns:a16="http://schemas.microsoft.com/office/drawing/2014/main" val="3339604044"/>
                    </a:ext>
                  </a:extLst>
                </a:gridCol>
                <a:gridCol w="1002212">
                  <a:extLst>
                    <a:ext uri="{9D8B030D-6E8A-4147-A177-3AD203B41FA5}">
                      <a16:colId xmlns:a16="http://schemas.microsoft.com/office/drawing/2014/main" val="1934251026"/>
                    </a:ext>
                  </a:extLst>
                </a:gridCol>
                <a:gridCol w="1002212">
                  <a:extLst>
                    <a:ext uri="{9D8B030D-6E8A-4147-A177-3AD203B41FA5}">
                      <a16:colId xmlns:a16="http://schemas.microsoft.com/office/drawing/2014/main" val="3935223234"/>
                    </a:ext>
                  </a:extLst>
                </a:gridCol>
              </a:tblGrid>
              <a:tr h="931122">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889995813"/>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4250459697"/>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2071714841"/>
                  </a:ext>
                </a:extLst>
              </a:tr>
            </a:tbl>
          </a:graphicData>
        </a:graphic>
      </p:graphicFrame>
      <p:sp>
        <p:nvSpPr>
          <p:cNvPr id="14" name="TextBox 13">
            <a:extLst>
              <a:ext uri="{FF2B5EF4-FFF2-40B4-BE49-F238E27FC236}">
                <a16:creationId xmlns:a16="http://schemas.microsoft.com/office/drawing/2014/main" id="{20ACB149-7DD0-CD43-9EEA-BBB062437EF4}"/>
              </a:ext>
            </a:extLst>
          </p:cNvPr>
          <p:cNvSpPr txBox="1"/>
          <p:nvPr/>
        </p:nvSpPr>
        <p:spPr>
          <a:xfrm>
            <a:off x="4021840" y="1229023"/>
            <a:ext cx="2110514" cy="461665"/>
          </a:xfrm>
          <a:prstGeom prst="rect">
            <a:avLst/>
          </a:prstGeom>
          <a:noFill/>
        </p:spPr>
        <p:txBody>
          <a:bodyPr wrap="none" rtlCol="0">
            <a:spAutoFit/>
          </a:bodyPr>
          <a:lstStyle/>
          <a:p>
            <a:r>
              <a:rPr lang="en-US" sz="2400" dirty="0"/>
              <a:t>Predicted Label</a:t>
            </a:r>
          </a:p>
        </p:txBody>
      </p:sp>
      <p:sp>
        <p:nvSpPr>
          <p:cNvPr id="15" name="TextBox 14">
            <a:extLst>
              <a:ext uri="{FF2B5EF4-FFF2-40B4-BE49-F238E27FC236}">
                <a16:creationId xmlns:a16="http://schemas.microsoft.com/office/drawing/2014/main" id="{5CB90858-7734-CD4A-BAFE-72EEF9B18D1B}"/>
              </a:ext>
            </a:extLst>
          </p:cNvPr>
          <p:cNvSpPr txBox="1"/>
          <p:nvPr/>
        </p:nvSpPr>
        <p:spPr>
          <a:xfrm rot="16200000">
            <a:off x="1429165" y="3791401"/>
            <a:ext cx="1472006" cy="461665"/>
          </a:xfrm>
          <a:prstGeom prst="rect">
            <a:avLst/>
          </a:prstGeom>
          <a:noFill/>
        </p:spPr>
        <p:txBody>
          <a:bodyPr wrap="none" rtlCol="0">
            <a:spAutoFit/>
          </a:bodyPr>
          <a:lstStyle/>
          <a:p>
            <a:r>
              <a:rPr lang="en-US" sz="2400" dirty="0"/>
              <a:t>True Label</a:t>
            </a:r>
          </a:p>
        </p:txBody>
      </p:sp>
      <p:graphicFrame>
        <p:nvGraphicFramePr>
          <p:cNvPr id="16" name="Table 4">
            <a:extLst>
              <a:ext uri="{FF2B5EF4-FFF2-40B4-BE49-F238E27FC236}">
                <a16:creationId xmlns:a16="http://schemas.microsoft.com/office/drawing/2014/main" id="{4E48ADA7-0D43-D14A-AE45-8453C9C199C3}"/>
              </a:ext>
            </a:extLst>
          </p:cNvPr>
          <p:cNvGraphicFramePr>
            <a:graphicFrameLocks noGrp="1"/>
          </p:cNvGraphicFramePr>
          <p:nvPr>
            <p:extLst>
              <p:ext uri="{D42A27DB-BD31-4B8C-83A1-F6EECF244321}">
                <p14:modId xmlns:p14="http://schemas.microsoft.com/office/powerpoint/2010/main" val="3780863939"/>
              </p:ext>
            </p:extLst>
          </p:nvPr>
        </p:nvGraphicFramePr>
        <p:xfrm>
          <a:off x="8482726" y="3548787"/>
          <a:ext cx="519283" cy="939412"/>
        </p:xfrm>
        <a:graphic>
          <a:graphicData uri="http://schemas.openxmlformats.org/drawingml/2006/table">
            <a:tbl>
              <a:tblPr firstRow="1" bandRow="1">
                <a:tableStyleId>{5C22544A-7EE6-4342-B048-85BDC9FD1C3A}</a:tableStyleId>
              </a:tblPr>
              <a:tblGrid>
                <a:gridCol w="519283">
                  <a:extLst>
                    <a:ext uri="{9D8B030D-6E8A-4147-A177-3AD203B41FA5}">
                      <a16:colId xmlns:a16="http://schemas.microsoft.com/office/drawing/2014/main" val="2769383140"/>
                    </a:ext>
                  </a:extLst>
                </a:gridCol>
              </a:tblGrid>
              <a:tr h="469706">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469706">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bl>
          </a:graphicData>
        </a:graphic>
      </p:graphicFrame>
      <p:sp>
        <p:nvSpPr>
          <p:cNvPr id="17" name="TextBox 16">
            <a:extLst>
              <a:ext uri="{FF2B5EF4-FFF2-40B4-BE49-F238E27FC236}">
                <a16:creationId xmlns:a16="http://schemas.microsoft.com/office/drawing/2014/main" id="{EB8715AA-7BE8-C240-8214-112FC66CCE6E}"/>
              </a:ext>
            </a:extLst>
          </p:cNvPr>
          <p:cNvSpPr txBox="1"/>
          <p:nvPr/>
        </p:nvSpPr>
        <p:spPr>
          <a:xfrm>
            <a:off x="9002009" y="3548787"/>
            <a:ext cx="2451248" cy="461665"/>
          </a:xfrm>
          <a:prstGeom prst="rect">
            <a:avLst/>
          </a:prstGeom>
          <a:noFill/>
        </p:spPr>
        <p:txBody>
          <a:bodyPr wrap="none" rtlCol="0">
            <a:spAutoFit/>
          </a:bodyPr>
          <a:lstStyle/>
          <a:p>
            <a:r>
              <a:rPr lang="en-US" sz="2400" dirty="0"/>
              <a:t>Correct Prediction</a:t>
            </a:r>
          </a:p>
        </p:txBody>
      </p:sp>
      <p:sp>
        <p:nvSpPr>
          <p:cNvPr id="18" name="TextBox 17">
            <a:extLst>
              <a:ext uri="{FF2B5EF4-FFF2-40B4-BE49-F238E27FC236}">
                <a16:creationId xmlns:a16="http://schemas.microsoft.com/office/drawing/2014/main" id="{C8168861-72D6-524C-9D32-1E6E44921BE1}"/>
              </a:ext>
            </a:extLst>
          </p:cNvPr>
          <p:cNvSpPr txBox="1"/>
          <p:nvPr/>
        </p:nvSpPr>
        <p:spPr>
          <a:xfrm>
            <a:off x="9002009" y="4010452"/>
            <a:ext cx="2653868" cy="461665"/>
          </a:xfrm>
          <a:prstGeom prst="rect">
            <a:avLst/>
          </a:prstGeom>
          <a:noFill/>
        </p:spPr>
        <p:txBody>
          <a:bodyPr wrap="none" rtlCol="0">
            <a:spAutoFit/>
          </a:bodyPr>
          <a:lstStyle/>
          <a:p>
            <a:r>
              <a:rPr lang="en-US" sz="2400" dirty="0"/>
              <a:t>Incorrect Prediction</a:t>
            </a:r>
          </a:p>
        </p:txBody>
      </p:sp>
      <p:sp>
        <p:nvSpPr>
          <p:cNvPr id="19" name="TextBox 18">
            <a:extLst>
              <a:ext uri="{FF2B5EF4-FFF2-40B4-BE49-F238E27FC236}">
                <a16:creationId xmlns:a16="http://schemas.microsoft.com/office/drawing/2014/main" id="{C78B8DD8-F85C-7F4C-A41C-7A85B53AEDB3}"/>
              </a:ext>
            </a:extLst>
          </p:cNvPr>
          <p:cNvSpPr txBox="1"/>
          <p:nvPr/>
        </p:nvSpPr>
        <p:spPr>
          <a:xfrm>
            <a:off x="5298762" y="4758237"/>
            <a:ext cx="1594475" cy="369332"/>
          </a:xfrm>
          <a:prstGeom prst="rect">
            <a:avLst/>
          </a:prstGeom>
          <a:noFill/>
        </p:spPr>
        <p:txBody>
          <a:bodyPr wrap="none" rtlCol="0">
            <a:spAutoFit/>
          </a:bodyPr>
          <a:lstStyle/>
          <a:p>
            <a:r>
              <a:rPr lang="en-US" b="1" dirty="0"/>
              <a:t>True Negatives</a:t>
            </a:r>
            <a:endParaRPr lang="en-US" dirty="0"/>
          </a:p>
        </p:txBody>
      </p:sp>
      <p:sp>
        <p:nvSpPr>
          <p:cNvPr id="20" name="TextBox 19">
            <a:extLst>
              <a:ext uri="{FF2B5EF4-FFF2-40B4-BE49-F238E27FC236}">
                <a16:creationId xmlns:a16="http://schemas.microsoft.com/office/drawing/2014/main" id="{6AC1D4D7-C653-9841-87DA-6D155A722D5E}"/>
              </a:ext>
            </a:extLst>
          </p:cNvPr>
          <p:cNvSpPr txBox="1"/>
          <p:nvPr/>
        </p:nvSpPr>
        <p:spPr>
          <a:xfrm>
            <a:off x="5298761" y="1967687"/>
            <a:ext cx="1594475" cy="369332"/>
          </a:xfrm>
          <a:prstGeom prst="rect">
            <a:avLst/>
          </a:prstGeom>
          <a:noFill/>
        </p:spPr>
        <p:txBody>
          <a:bodyPr wrap="none" rtlCol="0">
            <a:spAutoFit/>
          </a:bodyPr>
          <a:lstStyle/>
          <a:p>
            <a:r>
              <a:rPr lang="en-US" b="1" dirty="0"/>
              <a:t>True Negatives</a:t>
            </a:r>
            <a:endParaRPr lang="en-US" dirty="0"/>
          </a:p>
        </p:txBody>
      </p:sp>
      <p:sp>
        <p:nvSpPr>
          <p:cNvPr id="22" name="TextBox 21">
            <a:extLst>
              <a:ext uri="{FF2B5EF4-FFF2-40B4-BE49-F238E27FC236}">
                <a16:creationId xmlns:a16="http://schemas.microsoft.com/office/drawing/2014/main" id="{73087D3B-EFFB-7545-958C-B07300777D0D}"/>
              </a:ext>
            </a:extLst>
          </p:cNvPr>
          <p:cNvSpPr txBox="1"/>
          <p:nvPr/>
        </p:nvSpPr>
        <p:spPr>
          <a:xfrm rot="16200000">
            <a:off x="1969440" y="3937177"/>
            <a:ext cx="4200894" cy="369332"/>
          </a:xfrm>
          <a:prstGeom prst="rect">
            <a:avLst/>
          </a:prstGeom>
          <a:noFill/>
        </p:spPr>
        <p:txBody>
          <a:bodyPr wrap="none" rtlCol="0">
            <a:spAutoFit/>
          </a:bodyPr>
          <a:lstStyle/>
          <a:p>
            <a:r>
              <a:rPr lang="en-US" dirty="0">
                <a:sym typeface="Wingdings" pitchFamily="2" charset="2"/>
              </a:rPr>
              <a:t>&lt;---- </a:t>
            </a:r>
            <a:r>
              <a:rPr lang="en-US" b="1" dirty="0"/>
              <a:t>False Positives </a:t>
            </a:r>
            <a:r>
              <a:rPr lang="en-US" dirty="0"/>
              <a:t>---</a:t>
            </a:r>
            <a:r>
              <a:rPr lang="en-US" dirty="0">
                <a:sym typeface="Wingdings" pitchFamily="2" charset="2"/>
              </a:rPr>
              <a:t>------                     ----&gt;</a:t>
            </a:r>
            <a:endParaRPr lang="en-US" dirty="0"/>
          </a:p>
        </p:txBody>
      </p:sp>
      <p:sp>
        <p:nvSpPr>
          <p:cNvPr id="23" name="TextBox 22">
            <a:extLst>
              <a:ext uri="{FF2B5EF4-FFF2-40B4-BE49-F238E27FC236}">
                <a16:creationId xmlns:a16="http://schemas.microsoft.com/office/drawing/2014/main" id="{C8077703-FD41-4142-9B85-F4EEAF98B43C}"/>
              </a:ext>
            </a:extLst>
          </p:cNvPr>
          <p:cNvSpPr txBox="1"/>
          <p:nvPr/>
        </p:nvSpPr>
        <p:spPr>
          <a:xfrm>
            <a:off x="3599020" y="2894612"/>
            <a:ext cx="941733" cy="369332"/>
          </a:xfrm>
          <a:prstGeom prst="rect">
            <a:avLst/>
          </a:prstGeom>
          <a:noFill/>
        </p:spPr>
        <p:txBody>
          <a:bodyPr wrap="none" rtlCol="0">
            <a:spAutoFit/>
          </a:bodyPr>
          <a:lstStyle/>
          <a:p>
            <a:r>
              <a:rPr lang="en-US" b="1" dirty="0" err="1"/>
              <a:t>TruePos</a:t>
            </a:r>
            <a:endParaRPr lang="en-US" b="1" dirty="0"/>
          </a:p>
        </p:txBody>
      </p:sp>
      <p:sp>
        <p:nvSpPr>
          <p:cNvPr id="24" name="TextBox 23">
            <a:extLst>
              <a:ext uri="{FF2B5EF4-FFF2-40B4-BE49-F238E27FC236}">
                <a16:creationId xmlns:a16="http://schemas.microsoft.com/office/drawing/2014/main" id="{228E7784-1DB9-5540-B447-CD222ADD6ECA}"/>
              </a:ext>
            </a:extLst>
          </p:cNvPr>
          <p:cNvSpPr txBox="1"/>
          <p:nvPr/>
        </p:nvSpPr>
        <p:spPr>
          <a:xfrm rot="16200000">
            <a:off x="923216" y="3937177"/>
            <a:ext cx="4241033" cy="369332"/>
          </a:xfrm>
          <a:prstGeom prst="rect">
            <a:avLst/>
          </a:prstGeom>
          <a:noFill/>
        </p:spPr>
        <p:txBody>
          <a:bodyPr wrap="none" rtlCol="0">
            <a:spAutoFit/>
          </a:bodyPr>
          <a:lstStyle/>
          <a:p>
            <a:r>
              <a:rPr lang="en-US" dirty="0">
                <a:sym typeface="Wingdings" pitchFamily="2" charset="2"/>
              </a:rPr>
              <a:t>&lt;---- </a:t>
            </a:r>
            <a:r>
              <a:rPr lang="en-US" b="1" dirty="0"/>
              <a:t>True Negatives </a:t>
            </a:r>
            <a:r>
              <a:rPr lang="en-US" dirty="0"/>
              <a:t>---</a:t>
            </a:r>
            <a:r>
              <a:rPr lang="en-US" dirty="0">
                <a:sym typeface="Wingdings" pitchFamily="2" charset="2"/>
              </a:rPr>
              <a:t>------                     ----&gt;</a:t>
            </a:r>
            <a:endParaRPr lang="en-US" dirty="0"/>
          </a:p>
        </p:txBody>
      </p:sp>
      <p:sp>
        <p:nvSpPr>
          <p:cNvPr id="25" name="TextBox 24">
            <a:extLst>
              <a:ext uri="{FF2B5EF4-FFF2-40B4-BE49-F238E27FC236}">
                <a16:creationId xmlns:a16="http://schemas.microsoft.com/office/drawing/2014/main" id="{469E0909-7090-FB45-AD8D-2C7175194CBF}"/>
              </a:ext>
            </a:extLst>
          </p:cNvPr>
          <p:cNvSpPr txBox="1"/>
          <p:nvPr/>
        </p:nvSpPr>
        <p:spPr>
          <a:xfrm>
            <a:off x="2956657" y="2898493"/>
            <a:ext cx="4506298" cy="369332"/>
          </a:xfrm>
          <a:prstGeom prst="rect">
            <a:avLst/>
          </a:prstGeom>
          <a:noFill/>
        </p:spPr>
        <p:txBody>
          <a:bodyPr wrap="none" rtlCol="0">
            <a:spAutoFit/>
          </a:bodyPr>
          <a:lstStyle/>
          <a:p>
            <a:r>
              <a:rPr lang="en-US" dirty="0">
                <a:sym typeface="Wingdings" pitchFamily="2" charset="2"/>
              </a:rPr>
              <a:t>&lt;----                        </a:t>
            </a:r>
            <a:r>
              <a:rPr lang="en-US" dirty="0"/>
              <a:t>---</a:t>
            </a:r>
            <a:r>
              <a:rPr lang="en-US" dirty="0">
                <a:sym typeface="Wingdings" pitchFamily="2" charset="2"/>
              </a:rPr>
              <a:t>-----  </a:t>
            </a:r>
            <a:r>
              <a:rPr lang="en-US" b="1" dirty="0"/>
              <a:t>False Negatives </a:t>
            </a:r>
            <a:r>
              <a:rPr lang="en-US" dirty="0">
                <a:sym typeface="Wingdings" pitchFamily="2" charset="2"/>
              </a:rPr>
              <a:t>----&gt;</a:t>
            </a:r>
            <a:endParaRPr lang="en-US" dirty="0"/>
          </a:p>
        </p:txBody>
      </p:sp>
      <p:pic>
        <p:nvPicPr>
          <p:cNvPr id="3" name="Audio 2">
            <a:hlinkClick r:id="" action="ppaction://media"/>
            <a:extLst>
              <a:ext uri="{FF2B5EF4-FFF2-40B4-BE49-F238E27FC236}">
                <a16:creationId xmlns:a16="http://schemas.microsoft.com/office/drawing/2014/main" id="{8795F5A6-1859-504A-A81B-BAFD4767DF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2427984"/>
      </p:ext>
    </p:extLst>
  </p:cSld>
  <p:clrMapOvr>
    <a:masterClrMapping/>
  </p:clrMapOvr>
  <mc:AlternateContent xmlns:mc="http://schemas.openxmlformats.org/markup-compatibility/2006">
    <mc:Choice xmlns:p14="http://schemas.microsoft.com/office/powerpoint/2010/main" Requires="p14">
      <p:transition spd="slow" p14:dur="2000" advTm="22411"/>
    </mc:Choice>
    <mc:Fallback>
      <p:transition spd="slow" advTm="22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0B7222-E041-6A44-B792-900BB6BC4627}"/>
              </a:ext>
            </a:extLst>
          </p:cNvPr>
          <p:cNvSpPr>
            <a:spLocks noGrp="1"/>
          </p:cNvSpPr>
          <p:nvPr>
            <p:ph idx="1"/>
          </p:nvPr>
        </p:nvSpPr>
        <p:spPr>
          <a:xfrm>
            <a:off x="838200" y="2141537"/>
            <a:ext cx="10515600" cy="4351338"/>
          </a:xfrm>
        </p:spPr>
        <p:txBody>
          <a:bodyPr/>
          <a:lstStyle/>
          <a:p>
            <a:r>
              <a:rPr lang="en-US" dirty="0"/>
              <a:t>Regression</a:t>
            </a:r>
          </a:p>
          <a:p>
            <a:pPr lvl="1"/>
            <a:r>
              <a:rPr lang="en-US" dirty="0"/>
              <a:t>Mean squared error (MSE)</a:t>
            </a:r>
          </a:p>
          <a:p>
            <a:pPr lvl="1"/>
            <a:r>
              <a:rPr lang="en-US" dirty="0"/>
              <a:t>Mean absolute error (MAE)</a:t>
            </a:r>
          </a:p>
          <a:p>
            <a:pPr lvl="1"/>
            <a:r>
              <a:rPr lang="en-US" dirty="0"/>
              <a:t>R</a:t>
            </a:r>
            <a:r>
              <a:rPr lang="en-US" baseline="30000" dirty="0"/>
              <a:t>2</a:t>
            </a:r>
          </a:p>
          <a:p>
            <a:pPr lvl="1"/>
            <a:endParaRPr lang="en-US" dirty="0"/>
          </a:p>
          <a:p>
            <a:r>
              <a:rPr lang="en-US" dirty="0"/>
              <a:t>Survival Analysis (i.e. failure time)</a:t>
            </a:r>
          </a:p>
          <a:p>
            <a:pPr lvl="1"/>
            <a:r>
              <a:rPr lang="en-US" dirty="0"/>
              <a:t>Concordance index</a:t>
            </a:r>
          </a:p>
          <a:p>
            <a:pPr lvl="1"/>
            <a:r>
              <a:rPr lang="en-US" dirty="0"/>
              <a:t>MSE, MAE</a:t>
            </a:r>
          </a:p>
          <a:p>
            <a:pPr lvl="1"/>
            <a:r>
              <a:rPr lang="en-US" dirty="0"/>
              <a:t>Brier Score</a:t>
            </a:r>
          </a:p>
          <a:p>
            <a:pPr lvl="1"/>
            <a:r>
              <a:rPr lang="en-US" dirty="0" err="1"/>
              <a:t>AUC</a:t>
            </a:r>
            <a:r>
              <a:rPr lang="en-US" baseline="-25000" dirty="0" err="1"/>
              <a:t>t</a:t>
            </a:r>
            <a:endParaRPr lang="en-US" baseline="-25000" dirty="0"/>
          </a:p>
        </p:txBody>
      </p:sp>
      <p:sp>
        <p:nvSpPr>
          <p:cNvPr id="4" name="Title 1">
            <a:extLst>
              <a:ext uri="{FF2B5EF4-FFF2-40B4-BE49-F238E27FC236}">
                <a16:creationId xmlns:a16="http://schemas.microsoft.com/office/drawing/2014/main" id="{B24F3D17-A3B9-134E-9BCF-17815E65A91E}"/>
              </a:ext>
            </a:extLst>
          </p:cNvPr>
          <p:cNvSpPr>
            <a:spLocks noGrp="1"/>
          </p:cNvSpPr>
          <p:nvPr>
            <p:ph type="title"/>
          </p:nvPr>
        </p:nvSpPr>
        <p:spPr>
          <a:xfrm>
            <a:off x="838200" y="365125"/>
            <a:ext cx="10515600" cy="1325563"/>
          </a:xfrm>
        </p:spPr>
        <p:txBody>
          <a:bodyPr/>
          <a:lstStyle/>
          <a:p>
            <a:r>
              <a:rPr lang="en-US" dirty="0"/>
              <a:t>There are many more, of course, but classification metrics go a long way.</a:t>
            </a:r>
          </a:p>
        </p:txBody>
      </p:sp>
      <p:pic>
        <p:nvPicPr>
          <p:cNvPr id="2" name="Audio 1">
            <a:hlinkClick r:id="" action="ppaction://media"/>
            <a:extLst>
              <a:ext uri="{FF2B5EF4-FFF2-40B4-BE49-F238E27FC236}">
                <a16:creationId xmlns:a16="http://schemas.microsoft.com/office/drawing/2014/main" id="{F7064449-6726-1349-922D-2CA4491828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75800316"/>
      </p:ext>
    </p:extLst>
  </p:cSld>
  <p:clrMapOvr>
    <a:masterClrMapping/>
  </p:clrMapOvr>
  <mc:AlternateContent xmlns:mc="http://schemas.openxmlformats.org/markup-compatibility/2006">
    <mc:Choice xmlns:p14="http://schemas.microsoft.com/office/powerpoint/2010/main" Requires="p14">
      <p:transition spd="slow" p14:dur="2000" advTm="27198"/>
    </mc:Choice>
    <mc:Fallback>
      <p:transition spd="slow" advTm="27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3E55CD-2B23-774F-91C5-BDD02CA19624}"/>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6750CE06-AA5A-9341-A922-2E120CD5D0E4}"/>
              </a:ext>
            </a:extLst>
          </p:cNvPr>
          <p:cNvSpPr>
            <a:spLocks noGrp="1"/>
          </p:cNvSpPr>
          <p:nvPr>
            <p:ph idx="1"/>
          </p:nvPr>
        </p:nvSpPr>
        <p:spPr>
          <a:xfrm>
            <a:off x="838200" y="1589898"/>
            <a:ext cx="10515600" cy="4351338"/>
          </a:xfrm>
        </p:spPr>
        <p:txBody>
          <a:bodyPr/>
          <a:lstStyle/>
          <a:p>
            <a:r>
              <a:rPr lang="en-US" dirty="0"/>
              <a:t>Understanding performance measures is critical to make sure we’re using models effectively, and when developing our own models</a:t>
            </a:r>
          </a:p>
          <a:p>
            <a:endParaRPr lang="en-US" dirty="0"/>
          </a:p>
          <a:p>
            <a:r>
              <a:rPr lang="en-US" dirty="0"/>
              <a:t>Some performance measures for classification models measure the model’s ability to discriminate positive from negative cases, whereas others measure whether model-predicted probabilities are </a:t>
            </a:r>
            <a:r>
              <a:rPr lang="en-US" i="1" dirty="0"/>
              <a:t>calibrated </a:t>
            </a:r>
            <a:r>
              <a:rPr lang="en-US" dirty="0"/>
              <a:t>to true event rates.</a:t>
            </a:r>
          </a:p>
          <a:p>
            <a:endParaRPr lang="en-US" dirty="0"/>
          </a:p>
          <a:p>
            <a:r>
              <a:rPr lang="en-US" dirty="0"/>
              <a:t>The receiver operating characteristic curve and precision-recall curve describe two different but related tradeoffs that are important when selecting a decision threshold, or operating point.</a:t>
            </a:r>
          </a:p>
        </p:txBody>
      </p:sp>
      <p:pic>
        <p:nvPicPr>
          <p:cNvPr id="6" name="Audio 5">
            <a:hlinkClick r:id="" action="ppaction://media"/>
            <a:extLst>
              <a:ext uri="{FF2B5EF4-FFF2-40B4-BE49-F238E27FC236}">
                <a16:creationId xmlns:a16="http://schemas.microsoft.com/office/drawing/2014/main" id="{906DE22E-C4D5-D840-841C-19D0F82D19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05196588"/>
      </p:ext>
    </p:extLst>
  </p:cSld>
  <p:clrMapOvr>
    <a:masterClrMapping/>
  </p:clrMapOvr>
  <mc:AlternateContent xmlns:mc="http://schemas.openxmlformats.org/markup-compatibility/2006">
    <mc:Choice xmlns:p14="http://schemas.microsoft.com/office/powerpoint/2010/main" Requires="p14">
      <p:transition spd="slow" p14:dur="2000" advTm="35770"/>
    </mc:Choice>
    <mc:Fallback>
      <p:transition spd="slow" advTm="35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sp>
        <p:nvSpPr>
          <p:cNvPr id="13" name="Title 1">
            <a:extLst>
              <a:ext uri="{FF2B5EF4-FFF2-40B4-BE49-F238E27FC236}">
                <a16:creationId xmlns:a16="http://schemas.microsoft.com/office/drawing/2014/main" id="{5F384E46-4B73-D04A-9146-0DE418B15869}"/>
              </a:ext>
            </a:extLst>
          </p:cNvPr>
          <p:cNvSpPr>
            <a:spLocks noGrp="1"/>
          </p:cNvSpPr>
          <p:nvPr>
            <p:ph type="title"/>
          </p:nvPr>
        </p:nvSpPr>
        <p:spPr>
          <a:xfrm>
            <a:off x="838200" y="365125"/>
            <a:ext cx="10515600" cy="1325563"/>
          </a:xfrm>
        </p:spPr>
        <p:txBody>
          <a:bodyPr/>
          <a:lstStyle/>
          <a:p>
            <a:pPr algn="ctr"/>
            <a:r>
              <a:rPr lang="en-US" dirty="0"/>
              <a:t>Let’s go back to cancer prediction</a:t>
            </a:r>
          </a:p>
        </p:txBody>
      </p:sp>
      <p:pic>
        <p:nvPicPr>
          <p:cNvPr id="3" name="Audio 2">
            <a:hlinkClick r:id="" action="ppaction://media"/>
            <a:extLst>
              <a:ext uri="{FF2B5EF4-FFF2-40B4-BE49-F238E27FC236}">
                <a16:creationId xmlns:a16="http://schemas.microsoft.com/office/drawing/2014/main" id="{662290A1-772A-694C-84DD-3851638AAC5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09353039"/>
      </p:ext>
    </p:extLst>
  </p:cSld>
  <p:clrMapOvr>
    <a:masterClrMapping/>
  </p:clrMapOvr>
  <mc:AlternateContent xmlns:mc="http://schemas.openxmlformats.org/markup-compatibility/2006">
    <mc:Choice xmlns:p14="http://schemas.microsoft.com/office/powerpoint/2010/main" Requires="p14">
      <p:transition spd="slow" p14:dur="2000" advTm="34289"/>
    </mc:Choice>
    <mc:Fallback>
      <p:transition spd="slow" advTm="342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5254453" y="66501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C38FFD-2292-5B45-8959-8320FB68CC70}"/>
              </a:ext>
            </a:extLst>
          </p:cNvPr>
          <p:cNvSpPr txBox="1"/>
          <p:nvPr/>
        </p:nvSpPr>
        <p:spPr>
          <a:xfrm>
            <a:off x="1911420" y="62819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8" name="TextBox 17">
            <a:extLst>
              <a:ext uri="{FF2B5EF4-FFF2-40B4-BE49-F238E27FC236}">
                <a16:creationId xmlns:a16="http://schemas.microsoft.com/office/drawing/2014/main" id="{2278FAF8-D29D-1B4E-B9F9-1DE57893A364}"/>
              </a:ext>
            </a:extLst>
          </p:cNvPr>
          <p:cNvSpPr txBox="1"/>
          <p:nvPr/>
        </p:nvSpPr>
        <p:spPr>
          <a:xfrm>
            <a:off x="5254450" y="62819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pic>
        <p:nvPicPr>
          <p:cNvPr id="2" name="Audio 1">
            <a:hlinkClick r:id="" action="ppaction://media"/>
            <a:extLst>
              <a:ext uri="{FF2B5EF4-FFF2-40B4-BE49-F238E27FC236}">
                <a16:creationId xmlns:a16="http://schemas.microsoft.com/office/drawing/2014/main" id="{8BA5FE04-8825-354E-85D5-D20FC79883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79935739"/>
      </p:ext>
    </p:extLst>
  </p:cSld>
  <p:clrMapOvr>
    <a:masterClrMapping/>
  </p:clrMapOvr>
  <mc:AlternateContent xmlns:mc="http://schemas.openxmlformats.org/markup-compatibility/2006">
    <mc:Choice xmlns:p14="http://schemas.microsoft.com/office/powerpoint/2010/main" Requires="p14">
      <p:transition spd="slow" p14:dur="2000" advTm="86541"/>
    </mc:Choice>
    <mc:Fallback>
      <p:transition spd="slow" advTm="86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3127073"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C38FFD-2292-5B45-8959-8320FB68CC70}"/>
              </a:ext>
            </a:extLst>
          </p:cNvPr>
          <p:cNvSpPr txBox="1"/>
          <p:nvPr/>
        </p:nvSpPr>
        <p:spPr>
          <a:xfrm>
            <a:off x="2626811" y="1016424"/>
            <a:ext cx="8621474" cy="371488"/>
          </a:xfrm>
          <a:prstGeom prst="rect">
            <a:avLst/>
          </a:prstGeom>
          <a:noFill/>
        </p:spPr>
        <p:txBody>
          <a:bodyPr wrap="square" rtlCol="0">
            <a:spAutoFit/>
          </a:bodyPr>
          <a:lstStyle/>
          <a:p>
            <a:r>
              <a:rPr lang="en-US" dirty="0">
                <a:solidFill>
                  <a:srgbClr val="BE0060"/>
                </a:solidFill>
              </a:rPr>
              <a:t>Q1		Q2		Q3		Q4		Q5</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sp>
        <p:nvSpPr>
          <p:cNvPr id="8" name="Title 1">
            <a:extLst>
              <a:ext uri="{FF2B5EF4-FFF2-40B4-BE49-F238E27FC236}">
                <a16:creationId xmlns:a16="http://schemas.microsoft.com/office/drawing/2014/main" id="{BB6FDCC1-4D27-EB4A-BFDD-8812C165C4F5}"/>
              </a:ext>
            </a:extLst>
          </p:cNvPr>
          <p:cNvSpPr>
            <a:spLocks noGrp="1"/>
          </p:cNvSpPr>
          <p:nvPr>
            <p:ph type="title"/>
          </p:nvPr>
        </p:nvSpPr>
        <p:spPr>
          <a:xfrm>
            <a:off x="838200" y="149637"/>
            <a:ext cx="10515600" cy="708780"/>
          </a:xfrm>
        </p:spPr>
        <p:txBody>
          <a:bodyPr/>
          <a:lstStyle/>
          <a:p>
            <a:pPr algn="ctr"/>
            <a:r>
              <a:rPr lang="en-US" dirty="0"/>
              <a:t>Assess Calibration Graphically</a:t>
            </a:r>
          </a:p>
        </p:txBody>
      </p:sp>
      <p:cxnSp>
        <p:nvCxnSpPr>
          <p:cNvPr id="9" name="Straight Connector 8">
            <a:extLst>
              <a:ext uri="{FF2B5EF4-FFF2-40B4-BE49-F238E27FC236}">
                <a16:creationId xmlns:a16="http://schemas.microsoft.com/office/drawing/2014/main" id="{EB3FC3DF-C27C-184F-8F92-C40165F85B13}"/>
              </a:ext>
            </a:extLst>
          </p:cNvPr>
          <p:cNvCxnSpPr/>
          <p:nvPr/>
        </p:nvCxnSpPr>
        <p:spPr>
          <a:xfrm>
            <a:off x="9904209"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F67C3E1-EDA4-8541-A774-12609C2DFC8E}"/>
              </a:ext>
            </a:extLst>
          </p:cNvPr>
          <p:cNvCxnSpPr/>
          <p:nvPr/>
        </p:nvCxnSpPr>
        <p:spPr>
          <a:xfrm>
            <a:off x="8078520"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22F5E15-98ED-5C49-89F7-DDA3ADC33676}"/>
              </a:ext>
            </a:extLst>
          </p:cNvPr>
          <p:cNvCxnSpPr/>
          <p:nvPr/>
        </p:nvCxnSpPr>
        <p:spPr>
          <a:xfrm>
            <a:off x="4943434"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pic>
        <p:nvPicPr>
          <p:cNvPr id="6" name="Audio 5">
            <a:hlinkClick r:id="" action="ppaction://media"/>
            <a:extLst>
              <a:ext uri="{FF2B5EF4-FFF2-40B4-BE49-F238E27FC236}">
                <a16:creationId xmlns:a16="http://schemas.microsoft.com/office/drawing/2014/main" id="{A833A7A6-53FF-EF44-BE71-66931B9365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5312722"/>
      </p:ext>
    </p:extLst>
  </p:cSld>
  <p:clrMapOvr>
    <a:masterClrMapping/>
  </p:clrMapOvr>
  <mc:AlternateContent xmlns:mc="http://schemas.openxmlformats.org/markup-compatibility/2006">
    <mc:Choice xmlns:p14="http://schemas.microsoft.com/office/powerpoint/2010/main" Requires="p14">
      <p:transition spd="slow" p14:dur="2000" advTm="46965"/>
    </mc:Choice>
    <mc:Fallback>
      <p:transition spd="slow" advTm="46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2649A04-F8A2-084D-A266-0B4A75C3E4AE}"/>
              </a:ext>
            </a:extLst>
          </p:cNvPr>
          <p:cNvSpPr>
            <a:spLocks noGrp="1"/>
          </p:cNvSpPr>
          <p:nvPr>
            <p:ph type="title"/>
          </p:nvPr>
        </p:nvSpPr>
        <p:spPr>
          <a:xfrm>
            <a:off x="838200" y="149637"/>
            <a:ext cx="10515600" cy="708780"/>
          </a:xfrm>
        </p:spPr>
        <p:txBody>
          <a:bodyPr/>
          <a:lstStyle/>
          <a:p>
            <a:pPr algn="ctr"/>
            <a:r>
              <a:rPr lang="en-US" dirty="0"/>
              <a:t>Assess Calibration Graphically</a:t>
            </a:r>
          </a:p>
        </p:txBody>
      </p:sp>
      <p:pic>
        <p:nvPicPr>
          <p:cNvPr id="8" name="Picture 7" descr="Chart&#10;&#10;Description automatically generated">
            <a:extLst>
              <a:ext uri="{FF2B5EF4-FFF2-40B4-BE49-F238E27FC236}">
                <a16:creationId xmlns:a16="http://schemas.microsoft.com/office/drawing/2014/main" id="{1BEE1F8E-A2F2-AE4E-B68D-765147F091DE}"/>
              </a:ext>
            </a:extLst>
          </p:cNvPr>
          <p:cNvPicPr>
            <a:picLocks noChangeAspect="1"/>
          </p:cNvPicPr>
          <p:nvPr/>
        </p:nvPicPr>
        <p:blipFill>
          <a:blip r:embed="rId5"/>
          <a:stretch>
            <a:fillRect/>
          </a:stretch>
        </p:blipFill>
        <p:spPr>
          <a:xfrm>
            <a:off x="1782147" y="858417"/>
            <a:ext cx="8627706" cy="5931548"/>
          </a:xfrm>
          <a:prstGeom prst="rect">
            <a:avLst/>
          </a:prstGeom>
        </p:spPr>
      </p:pic>
      <p:pic>
        <p:nvPicPr>
          <p:cNvPr id="10" name="Audio 9">
            <a:hlinkClick r:id="" action="ppaction://media"/>
            <a:extLst>
              <a:ext uri="{FF2B5EF4-FFF2-40B4-BE49-F238E27FC236}">
                <a16:creationId xmlns:a16="http://schemas.microsoft.com/office/drawing/2014/main" id="{E635373C-5CBE-2349-827E-1123C00C9F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95541759"/>
      </p:ext>
    </p:extLst>
  </p:cSld>
  <p:clrMapOvr>
    <a:masterClrMapping/>
  </p:clrMapOvr>
  <mc:AlternateContent xmlns:mc="http://schemas.openxmlformats.org/markup-compatibility/2006">
    <mc:Choice xmlns:p14="http://schemas.microsoft.com/office/powerpoint/2010/main" Requires="p14">
      <p:transition spd="slow" p14:dur="2000" advTm="34676"/>
    </mc:Choice>
    <mc:Fallback>
      <p:transition spd="slow" advTm="34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2649A04-F8A2-084D-A266-0B4A75C3E4AE}"/>
              </a:ext>
            </a:extLst>
          </p:cNvPr>
          <p:cNvSpPr>
            <a:spLocks noGrp="1"/>
          </p:cNvSpPr>
          <p:nvPr>
            <p:ph type="title"/>
          </p:nvPr>
        </p:nvSpPr>
        <p:spPr>
          <a:xfrm>
            <a:off x="838200" y="149637"/>
            <a:ext cx="10515600" cy="708780"/>
          </a:xfrm>
        </p:spPr>
        <p:txBody>
          <a:bodyPr/>
          <a:lstStyle/>
          <a:p>
            <a:pPr algn="ctr"/>
            <a:r>
              <a:rPr lang="en-US" dirty="0"/>
              <a:t>Assess Calibration Graphically</a:t>
            </a:r>
          </a:p>
        </p:txBody>
      </p:sp>
      <p:pic>
        <p:nvPicPr>
          <p:cNvPr id="1026" name="Picture 2">
            <a:extLst>
              <a:ext uri="{FF2B5EF4-FFF2-40B4-BE49-F238E27FC236}">
                <a16:creationId xmlns:a16="http://schemas.microsoft.com/office/drawing/2014/main" id="{DEB54F1B-38FD-ED4A-8B3B-18DB4AC3295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3872"/>
          <a:stretch/>
        </p:blipFill>
        <p:spPr bwMode="auto">
          <a:xfrm>
            <a:off x="2276280" y="909735"/>
            <a:ext cx="7639439" cy="505177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10441EC-85CD-7E48-AE41-49756E206968}"/>
              </a:ext>
            </a:extLst>
          </p:cNvPr>
          <p:cNvSpPr/>
          <p:nvPr/>
        </p:nvSpPr>
        <p:spPr>
          <a:xfrm>
            <a:off x="4063455" y="5961506"/>
            <a:ext cx="4065087" cy="830997"/>
          </a:xfrm>
          <a:prstGeom prst="rect">
            <a:avLst/>
          </a:prstGeom>
        </p:spPr>
        <p:txBody>
          <a:bodyPr wrap="none">
            <a:spAutoFit/>
          </a:bodyPr>
          <a:lstStyle/>
          <a:p>
            <a:pPr algn="ctr"/>
            <a:r>
              <a:rPr lang="en-US" dirty="0"/>
              <a:t>Model-Predicted Risk</a:t>
            </a:r>
          </a:p>
          <a:p>
            <a:endParaRPr lang="en-US" dirty="0"/>
          </a:p>
          <a:p>
            <a:r>
              <a:rPr lang="en-US" sz="1200" dirty="0"/>
              <a:t>From: https://scikit-</a:t>
            </a:r>
            <a:r>
              <a:rPr lang="en-US" sz="1200" dirty="0" err="1"/>
              <a:t>learn.org</a:t>
            </a:r>
            <a:r>
              <a:rPr lang="en-US" sz="1200" dirty="0"/>
              <a:t>/stable/modules/</a:t>
            </a:r>
            <a:r>
              <a:rPr lang="en-US" sz="1200" dirty="0" err="1"/>
              <a:t>calibration.html</a:t>
            </a:r>
            <a:endParaRPr lang="en-US" sz="1200" dirty="0"/>
          </a:p>
        </p:txBody>
      </p:sp>
      <p:pic>
        <p:nvPicPr>
          <p:cNvPr id="3" name="Audio 2">
            <a:hlinkClick r:id="" action="ppaction://media"/>
            <a:extLst>
              <a:ext uri="{FF2B5EF4-FFF2-40B4-BE49-F238E27FC236}">
                <a16:creationId xmlns:a16="http://schemas.microsoft.com/office/drawing/2014/main" id="{4B33D8CE-9F32-F04B-A5E2-D45438CDB9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81975133"/>
      </p:ext>
    </p:extLst>
  </p:cSld>
  <p:clrMapOvr>
    <a:masterClrMapping/>
  </p:clrMapOvr>
  <mc:AlternateContent xmlns:mc="http://schemas.openxmlformats.org/markup-compatibility/2006">
    <mc:Choice xmlns:p14="http://schemas.microsoft.com/office/powerpoint/2010/main" Requires="p14">
      <p:transition spd="slow" p14:dur="2000" advTm="11792"/>
    </mc:Choice>
    <mc:Fallback>
      <p:transition spd="slow" advTm="11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5254453" y="66501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C38FFD-2292-5B45-8959-8320FB68CC70}"/>
              </a:ext>
            </a:extLst>
          </p:cNvPr>
          <p:cNvSpPr txBox="1"/>
          <p:nvPr/>
        </p:nvSpPr>
        <p:spPr>
          <a:xfrm>
            <a:off x="1911420" y="62819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8" name="TextBox 17">
            <a:extLst>
              <a:ext uri="{FF2B5EF4-FFF2-40B4-BE49-F238E27FC236}">
                <a16:creationId xmlns:a16="http://schemas.microsoft.com/office/drawing/2014/main" id="{2278FAF8-D29D-1B4E-B9F9-1DE57893A364}"/>
              </a:ext>
            </a:extLst>
          </p:cNvPr>
          <p:cNvSpPr txBox="1"/>
          <p:nvPr/>
        </p:nvSpPr>
        <p:spPr>
          <a:xfrm>
            <a:off x="5254450" y="62819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pic>
        <p:nvPicPr>
          <p:cNvPr id="2" name="Audio 1">
            <a:hlinkClick r:id="" action="ppaction://media"/>
            <a:extLst>
              <a:ext uri="{FF2B5EF4-FFF2-40B4-BE49-F238E27FC236}">
                <a16:creationId xmlns:a16="http://schemas.microsoft.com/office/drawing/2014/main" id="{28999C3C-C968-6547-97BA-0DDF20B976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5009751"/>
      </p:ext>
    </p:extLst>
  </p:cSld>
  <p:clrMapOvr>
    <a:masterClrMapping/>
  </p:clrMapOvr>
  <mc:AlternateContent xmlns:mc="http://schemas.openxmlformats.org/markup-compatibility/2006">
    <mc:Choice xmlns:p14="http://schemas.microsoft.com/office/powerpoint/2010/main" Requires="p14">
      <p:transition spd="slow" p14:dur="2000" advTm="17211"/>
    </mc:Choice>
    <mc:Fallback>
      <p:transition spd="slow" advTm="172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5254453" y="66501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DD8C83EB-B77C-AF42-988C-57787F10B6DB}"/>
              </a:ext>
            </a:extLst>
          </p:cNvPr>
          <p:cNvSpPr/>
          <p:nvPr/>
        </p:nvSpPr>
        <p:spPr>
          <a:xfrm>
            <a:off x="2086989" y="1000461"/>
            <a:ext cx="3167464" cy="2829261"/>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NEGATIVES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4" name="Rounded Rectangle 13">
            <a:extLst>
              <a:ext uri="{FF2B5EF4-FFF2-40B4-BE49-F238E27FC236}">
                <a16:creationId xmlns:a16="http://schemas.microsoft.com/office/drawing/2014/main" id="{41F9AE66-93A9-2643-BFBC-DD2417BC7F93}"/>
              </a:ext>
            </a:extLst>
          </p:cNvPr>
          <p:cNvSpPr/>
          <p:nvPr/>
        </p:nvSpPr>
        <p:spPr>
          <a:xfrm>
            <a:off x="5254454" y="1000461"/>
            <a:ext cx="5804408" cy="2829261"/>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POSITIVES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5" name="Rounded Rectangle 14">
            <a:extLst>
              <a:ext uri="{FF2B5EF4-FFF2-40B4-BE49-F238E27FC236}">
                <a16:creationId xmlns:a16="http://schemas.microsoft.com/office/drawing/2014/main" id="{6C362BF6-E242-8145-BBB3-52DB72B323B6}"/>
              </a:ext>
            </a:extLst>
          </p:cNvPr>
          <p:cNvSpPr/>
          <p:nvPr/>
        </p:nvSpPr>
        <p:spPr>
          <a:xfrm>
            <a:off x="2086988" y="3832656"/>
            <a:ext cx="3167462" cy="2360326"/>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NEGATIVES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6" name="Rounded Rectangle 15">
            <a:extLst>
              <a:ext uri="{FF2B5EF4-FFF2-40B4-BE49-F238E27FC236}">
                <a16:creationId xmlns:a16="http://schemas.microsoft.com/office/drawing/2014/main" id="{9478F55C-76D1-DD40-AEDB-F89B2D516051}"/>
              </a:ext>
            </a:extLst>
          </p:cNvPr>
          <p:cNvSpPr/>
          <p:nvPr/>
        </p:nvSpPr>
        <p:spPr>
          <a:xfrm>
            <a:off x="5254450" y="3832656"/>
            <a:ext cx="5804408" cy="2360326"/>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POSITIVES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7" name="TextBox 16">
            <a:extLst>
              <a:ext uri="{FF2B5EF4-FFF2-40B4-BE49-F238E27FC236}">
                <a16:creationId xmlns:a16="http://schemas.microsoft.com/office/drawing/2014/main" id="{B5C38FFD-2292-5B45-8959-8320FB68CC70}"/>
              </a:ext>
            </a:extLst>
          </p:cNvPr>
          <p:cNvSpPr txBox="1"/>
          <p:nvPr/>
        </p:nvSpPr>
        <p:spPr>
          <a:xfrm>
            <a:off x="1911420" y="62819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8" name="TextBox 17">
            <a:extLst>
              <a:ext uri="{FF2B5EF4-FFF2-40B4-BE49-F238E27FC236}">
                <a16:creationId xmlns:a16="http://schemas.microsoft.com/office/drawing/2014/main" id="{2278FAF8-D29D-1B4E-B9F9-1DE57893A364}"/>
              </a:ext>
            </a:extLst>
          </p:cNvPr>
          <p:cNvSpPr txBox="1"/>
          <p:nvPr/>
        </p:nvSpPr>
        <p:spPr>
          <a:xfrm>
            <a:off x="5254450" y="62819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pic>
        <p:nvPicPr>
          <p:cNvPr id="2" name="Audio 1">
            <a:hlinkClick r:id="" action="ppaction://media"/>
            <a:extLst>
              <a:ext uri="{FF2B5EF4-FFF2-40B4-BE49-F238E27FC236}">
                <a16:creationId xmlns:a16="http://schemas.microsoft.com/office/drawing/2014/main" id="{71540612-EF84-FA46-8218-A4109EC753F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54129078"/>
      </p:ext>
    </p:extLst>
  </p:cSld>
  <p:clrMapOvr>
    <a:masterClrMapping/>
  </p:clrMapOvr>
  <mc:AlternateContent xmlns:mc="http://schemas.openxmlformats.org/markup-compatibility/2006">
    <mc:Choice xmlns:p14="http://schemas.microsoft.com/office/powerpoint/2010/main" Requires="p14">
      <p:transition spd="slow" p14:dur="2000" advTm="96391"/>
    </mc:Choice>
    <mc:Fallback>
      <p:transition spd="slow" advTm="96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4546</TotalTime>
  <Words>3450</Words>
  <Application>Microsoft Macintosh PowerPoint</Application>
  <PresentationFormat>Widescreen</PresentationFormat>
  <Paragraphs>275</Paragraphs>
  <Slides>22</Slides>
  <Notes>21</Notes>
  <HiddenSlides>0</HiddenSlides>
  <MMClips>22</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22</vt:i4>
      </vt:variant>
    </vt:vector>
  </HeadingPairs>
  <TitlesOfParts>
    <vt:vector size="27" baseType="lpstr">
      <vt:lpstr>Arial</vt:lpstr>
      <vt:lpstr>Calibri</vt:lpstr>
      <vt:lpstr>Calibri Light</vt:lpstr>
      <vt:lpstr>Office Theme</vt:lpstr>
      <vt:lpstr>2_Office Theme</vt:lpstr>
      <vt:lpstr>Performance Measures </vt:lpstr>
      <vt:lpstr>Goals</vt:lpstr>
      <vt:lpstr>Let’s go back to cancer prediction</vt:lpstr>
      <vt:lpstr>PowerPoint Presentation</vt:lpstr>
      <vt:lpstr>Assess Calibration Graphically</vt:lpstr>
      <vt:lpstr>Assess Calibration Graphically</vt:lpstr>
      <vt:lpstr>Assess Calibration Graphically</vt:lpstr>
      <vt:lpstr>PowerPoint Presentation</vt:lpstr>
      <vt:lpstr>PowerPoint Presentation</vt:lpstr>
      <vt:lpstr>ROC versus PR curve: two different tradeoffs</vt:lpstr>
      <vt:lpstr>Operating Point:  high sensitivity</vt:lpstr>
      <vt:lpstr>Operating Point:  high specificity</vt:lpstr>
      <vt:lpstr>Operating Point:  balanced</vt:lpstr>
      <vt:lpstr>Healthcare Scenarios</vt:lpstr>
      <vt:lpstr>Healthcare Scenarios</vt:lpstr>
      <vt:lpstr>Healthcare Scenarios</vt:lpstr>
      <vt:lpstr>Healthcare Scenarios</vt:lpstr>
      <vt:lpstr>Multi-class problems: “Confusion Matrix”</vt:lpstr>
      <vt:lpstr>Multi-class problems: Binary for Label 1</vt:lpstr>
      <vt:lpstr>Multi-class problems: Binary for Label 2</vt:lpstr>
      <vt:lpstr>There are many more, of course, but classification metrics go a long way.</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Principles of Data Science  May 24, 2019</dc:title>
  <dc:creator>Matthew Engelhard, M.D., Ph.D.</dc:creator>
  <cp:lastModifiedBy>Matthew Engelhard, M.D., Ph.D.</cp:lastModifiedBy>
  <cp:revision>69</cp:revision>
  <dcterms:created xsi:type="dcterms:W3CDTF">2019-05-17T00:10:36Z</dcterms:created>
  <dcterms:modified xsi:type="dcterms:W3CDTF">2021-09-18T02:25:43Z</dcterms:modified>
</cp:coreProperties>
</file>

<file path=docProps/thumbnail.jpeg>
</file>